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92" r:id="rId1"/>
  </p:sldMasterIdLst>
  <p:notesMasterIdLst>
    <p:notesMasterId r:id="rId48"/>
  </p:notesMasterIdLst>
  <p:sldIdLst>
    <p:sldId id="256" r:id="rId2"/>
    <p:sldId id="257" r:id="rId3"/>
    <p:sldId id="325" r:id="rId4"/>
    <p:sldId id="279" r:id="rId5"/>
    <p:sldId id="331" r:id="rId6"/>
    <p:sldId id="332" r:id="rId7"/>
    <p:sldId id="333" r:id="rId8"/>
    <p:sldId id="334" r:id="rId9"/>
    <p:sldId id="291" r:id="rId10"/>
    <p:sldId id="292" r:id="rId11"/>
    <p:sldId id="294" r:id="rId12"/>
    <p:sldId id="286" r:id="rId13"/>
    <p:sldId id="260" r:id="rId14"/>
    <p:sldId id="289" r:id="rId15"/>
    <p:sldId id="344" r:id="rId16"/>
    <p:sldId id="326" r:id="rId17"/>
    <p:sldId id="327" r:id="rId18"/>
    <p:sldId id="284" r:id="rId19"/>
    <p:sldId id="319" r:id="rId20"/>
    <p:sldId id="343" r:id="rId21"/>
    <p:sldId id="339" r:id="rId22"/>
    <p:sldId id="346" r:id="rId23"/>
    <p:sldId id="340" r:id="rId24"/>
    <p:sldId id="315" r:id="rId25"/>
    <p:sldId id="335" r:id="rId26"/>
    <p:sldId id="336" r:id="rId27"/>
    <p:sldId id="337" r:id="rId28"/>
    <p:sldId id="338" r:id="rId29"/>
    <p:sldId id="347" r:id="rId30"/>
    <p:sldId id="350" r:id="rId31"/>
    <p:sldId id="323" r:id="rId32"/>
    <p:sldId id="358" r:id="rId33"/>
    <p:sldId id="359" r:id="rId34"/>
    <p:sldId id="349" r:id="rId35"/>
    <p:sldId id="360" r:id="rId36"/>
    <p:sldId id="341" r:id="rId37"/>
    <p:sldId id="285" r:id="rId38"/>
    <p:sldId id="271" r:id="rId39"/>
    <p:sldId id="329" r:id="rId40"/>
    <p:sldId id="272" r:id="rId41"/>
    <p:sldId id="328" r:id="rId42"/>
    <p:sldId id="290" r:id="rId43"/>
    <p:sldId id="310" r:id="rId44"/>
    <p:sldId id="320" r:id="rId45"/>
    <p:sldId id="288" r:id="rId46"/>
    <p:sldId id="31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hna vamsi" initials="kv" lastIdx="1" clrIdx="0">
    <p:extLst>
      <p:ext uri="{19B8F6BF-5375-455C-9EA6-DF929625EA0E}">
        <p15:presenceInfo xmlns:p15="http://schemas.microsoft.com/office/powerpoint/2012/main" userId="4ee7b2130d8fbc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C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3" autoAdjust="0"/>
    <p:restoredTop sz="94660"/>
  </p:normalViewPr>
  <p:slideViewPr>
    <p:cSldViewPr snapToGrid="0">
      <p:cViewPr>
        <p:scale>
          <a:sx n="81" d="100"/>
          <a:sy n="81" d="100"/>
        </p:scale>
        <p:origin x="5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71B5A-D2E5-44BA-AF6E-D407989E4F03}"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7460C63E-4D97-45D7-9FD6-D1BDEB598656}">
      <dgm:prSet/>
      <dgm:spPr/>
      <dgm:t>
        <a:bodyPr/>
        <a:lstStyle/>
        <a:p>
          <a:r>
            <a:rPr lang="en-US" dirty="0">
              <a:latin typeface="Times New Roman" panose="02020603050405020304" pitchFamily="18" charset="0"/>
              <a:cs typeface="Times New Roman" panose="02020603050405020304" pitchFamily="18" charset="0"/>
            </a:rPr>
            <a:t>INTRODUCTION</a:t>
          </a:r>
        </a:p>
      </dgm:t>
    </dgm:pt>
    <dgm:pt modelId="{AB3A0653-06BB-4491-ACD8-026BCF6518C8}" type="parTrans" cxnId="{4FE3466C-6C79-4269-8E68-2DB21BF7CBCD}">
      <dgm:prSet/>
      <dgm:spPr/>
      <dgm:t>
        <a:bodyPr/>
        <a:lstStyle/>
        <a:p>
          <a:endParaRPr lang="en-US"/>
        </a:p>
      </dgm:t>
    </dgm:pt>
    <dgm:pt modelId="{B4F57A09-10FC-424F-BEAC-BA4061D3BA14}" type="sibTrans" cxnId="{4FE3466C-6C79-4269-8E68-2DB21BF7CBCD}">
      <dgm:prSet/>
      <dgm:spPr/>
      <dgm:t>
        <a:bodyPr/>
        <a:lstStyle/>
        <a:p>
          <a:endParaRPr lang="en-US"/>
        </a:p>
      </dgm:t>
    </dgm:pt>
    <dgm:pt modelId="{AB02714F-DC9A-4F6D-B1C2-EF7AC121D7A1}">
      <dgm:prSet/>
      <dgm:spPr/>
      <dgm:t>
        <a:bodyPr/>
        <a:lstStyle/>
        <a:p>
          <a:r>
            <a:rPr lang="en-US" dirty="0">
              <a:latin typeface="Times New Roman" panose="02020603050405020304" pitchFamily="18" charset="0"/>
              <a:cs typeface="Times New Roman" panose="02020603050405020304" pitchFamily="18" charset="0"/>
            </a:rPr>
            <a:t>LITERATURE REVIEW</a:t>
          </a:r>
        </a:p>
      </dgm:t>
    </dgm:pt>
    <dgm:pt modelId="{DC095155-5C43-4204-B742-2E3C9EAF93E2}" type="parTrans" cxnId="{34D9D0D2-18E3-4BA8-AB74-A834C3837FFA}">
      <dgm:prSet/>
      <dgm:spPr/>
      <dgm:t>
        <a:bodyPr/>
        <a:lstStyle/>
        <a:p>
          <a:endParaRPr lang="en-US"/>
        </a:p>
      </dgm:t>
    </dgm:pt>
    <dgm:pt modelId="{FC4D76DA-7C26-4DDF-9DF4-C9A0B1315452}" type="sibTrans" cxnId="{34D9D0D2-18E3-4BA8-AB74-A834C3837FFA}">
      <dgm:prSet/>
      <dgm:spPr/>
      <dgm:t>
        <a:bodyPr/>
        <a:lstStyle/>
        <a:p>
          <a:endParaRPr lang="en-US"/>
        </a:p>
      </dgm:t>
    </dgm:pt>
    <dgm:pt modelId="{BDB02AEB-869D-41A0-BD70-E035D5B1CF64}">
      <dgm:prSet/>
      <dgm:spPr/>
      <dgm:t>
        <a:bodyPr/>
        <a:lstStyle/>
        <a:p>
          <a:r>
            <a:rPr lang="en-US" dirty="0">
              <a:latin typeface="Times New Roman" panose="02020603050405020304" pitchFamily="18" charset="0"/>
              <a:cs typeface="Times New Roman" panose="02020603050405020304" pitchFamily="18" charset="0"/>
            </a:rPr>
            <a:t>OBJECTIVES</a:t>
          </a:r>
        </a:p>
      </dgm:t>
    </dgm:pt>
    <dgm:pt modelId="{487E5F84-60CC-46B7-9B77-2E5649C86BE7}" type="parTrans" cxnId="{2EE6F2EF-A581-4099-A023-F70351E65FF0}">
      <dgm:prSet/>
      <dgm:spPr/>
      <dgm:t>
        <a:bodyPr/>
        <a:lstStyle/>
        <a:p>
          <a:endParaRPr lang="en-US"/>
        </a:p>
      </dgm:t>
    </dgm:pt>
    <dgm:pt modelId="{41F3E787-7BAB-444C-8B07-5AD1C5E53470}" type="sibTrans" cxnId="{2EE6F2EF-A581-4099-A023-F70351E65FF0}">
      <dgm:prSet/>
      <dgm:spPr/>
      <dgm:t>
        <a:bodyPr/>
        <a:lstStyle/>
        <a:p>
          <a:endParaRPr lang="en-US"/>
        </a:p>
      </dgm:t>
    </dgm:pt>
    <dgm:pt modelId="{251F74EF-DC45-4EBE-9CC2-F1A416FB2BF6}">
      <dgm:prSet/>
      <dgm:spPr/>
      <dgm:t>
        <a:bodyPr/>
        <a:lstStyle/>
        <a:p>
          <a:r>
            <a:rPr lang="en-US" dirty="0">
              <a:latin typeface="Times New Roman" panose="02020603050405020304" pitchFamily="18" charset="0"/>
              <a:cs typeface="Times New Roman" panose="02020603050405020304" pitchFamily="18" charset="0"/>
            </a:rPr>
            <a:t>EXPERIMENTAL DETAILS</a:t>
          </a:r>
        </a:p>
      </dgm:t>
    </dgm:pt>
    <dgm:pt modelId="{A6670D18-7D46-41D0-9662-D2AB72756AF2}" type="parTrans" cxnId="{7BE8B0ED-4347-4322-B5A4-6C29412F7543}">
      <dgm:prSet/>
      <dgm:spPr/>
      <dgm:t>
        <a:bodyPr/>
        <a:lstStyle/>
        <a:p>
          <a:endParaRPr lang="en-US"/>
        </a:p>
      </dgm:t>
    </dgm:pt>
    <dgm:pt modelId="{6A310AE1-E2BF-4A74-900D-A5FF4378EE0E}" type="sibTrans" cxnId="{7BE8B0ED-4347-4322-B5A4-6C29412F7543}">
      <dgm:prSet/>
      <dgm:spPr/>
      <dgm:t>
        <a:bodyPr/>
        <a:lstStyle/>
        <a:p>
          <a:endParaRPr lang="en-US"/>
        </a:p>
      </dgm:t>
    </dgm:pt>
    <dgm:pt modelId="{C1DA06F0-8468-41BA-8D44-94A4660CF55E}">
      <dgm:prSet/>
      <dgm:spPr/>
      <dgm:t>
        <a:bodyPr/>
        <a:lstStyle/>
        <a:p>
          <a:r>
            <a:rPr lang="en-US" dirty="0">
              <a:latin typeface="Times New Roman" panose="02020603050405020304" pitchFamily="18" charset="0"/>
              <a:cs typeface="Times New Roman" panose="02020603050405020304" pitchFamily="18" charset="0"/>
            </a:rPr>
            <a:t>RESULTS AND DISCUSSION</a:t>
          </a:r>
        </a:p>
      </dgm:t>
    </dgm:pt>
    <dgm:pt modelId="{142E3EE2-E56E-4D4E-9589-763574CE1542}" type="parTrans" cxnId="{CBE23A39-FB07-4295-BB2A-92EA4B07DA31}">
      <dgm:prSet/>
      <dgm:spPr/>
      <dgm:t>
        <a:bodyPr/>
        <a:lstStyle/>
        <a:p>
          <a:endParaRPr lang="en-US"/>
        </a:p>
      </dgm:t>
    </dgm:pt>
    <dgm:pt modelId="{7A89BAB4-FADD-467F-9990-62B9869CF11A}" type="sibTrans" cxnId="{CBE23A39-FB07-4295-BB2A-92EA4B07DA31}">
      <dgm:prSet/>
      <dgm:spPr/>
      <dgm:t>
        <a:bodyPr/>
        <a:lstStyle/>
        <a:p>
          <a:endParaRPr lang="en-US"/>
        </a:p>
      </dgm:t>
    </dgm:pt>
    <dgm:pt modelId="{E95D95BE-1506-454B-91DC-64F87F63C875}">
      <dgm:prSet/>
      <dgm:spPr/>
      <dgm:t>
        <a:bodyPr/>
        <a:lstStyle/>
        <a:p>
          <a:r>
            <a:rPr lang="en-US" dirty="0">
              <a:latin typeface="Times New Roman" panose="02020603050405020304" pitchFamily="18" charset="0"/>
              <a:cs typeface="Times New Roman" panose="02020603050405020304" pitchFamily="18" charset="0"/>
            </a:rPr>
            <a:t>CONCLUSION</a:t>
          </a:r>
        </a:p>
      </dgm:t>
    </dgm:pt>
    <dgm:pt modelId="{32812A74-2043-400F-9028-4A7FC47520BB}" type="parTrans" cxnId="{F1DE5CA5-9A9C-42A0-926D-DBDE42AB32DA}">
      <dgm:prSet/>
      <dgm:spPr/>
      <dgm:t>
        <a:bodyPr/>
        <a:lstStyle/>
        <a:p>
          <a:endParaRPr lang="en-US"/>
        </a:p>
      </dgm:t>
    </dgm:pt>
    <dgm:pt modelId="{4F047EBB-68F4-4A57-897D-CC43F9CD1993}" type="sibTrans" cxnId="{F1DE5CA5-9A9C-42A0-926D-DBDE42AB32DA}">
      <dgm:prSet/>
      <dgm:spPr/>
      <dgm:t>
        <a:bodyPr/>
        <a:lstStyle/>
        <a:p>
          <a:endParaRPr lang="en-US"/>
        </a:p>
      </dgm:t>
    </dgm:pt>
    <dgm:pt modelId="{F16898F2-5208-4D5C-B69B-1D7D372F3FD9}">
      <dgm:prSet/>
      <dgm:spPr/>
      <dgm:t>
        <a:bodyPr/>
        <a:lstStyle/>
        <a:p>
          <a:r>
            <a:rPr lang="en-US" dirty="0">
              <a:latin typeface="Times New Roman" panose="02020603050405020304" pitchFamily="18" charset="0"/>
              <a:cs typeface="Times New Roman" panose="02020603050405020304" pitchFamily="18" charset="0"/>
            </a:rPr>
            <a:t>FUTURE WORK</a:t>
          </a:r>
        </a:p>
      </dgm:t>
    </dgm:pt>
    <dgm:pt modelId="{BA833BB6-7A17-4758-9F86-0095694FB121}" type="parTrans" cxnId="{06E23072-4AB8-4B34-94EB-F4497775955D}">
      <dgm:prSet/>
      <dgm:spPr/>
      <dgm:t>
        <a:bodyPr/>
        <a:lstStyle/>
        <a:p>
          <a:endParaRPr lang="en-US"/>
        </a:p>
      </dgm:t>
    </dgm:pt>
    <dgm:pt modelId="{F59E9E1E-F31C-43D5-90B1-622B7DAA9734}" type="sibTrans" cxnId="{06E23072-4AB8-4B34-94EB-F4497775955D}">
      <dgm:prSet/>
      <dgm:spPr/>
      <dgm:t>
        <a:bodyPr/>
        <a:lstStyle/>
        <a:p>
          <a:endParaRPr lang="en-US"/>
        </a:p>
      </dgm:t>
    </dgm:pt>
    <dgm:pt modelId="{002A8F55-5844-4DC4-934A-65A48B6DDC5E}">
      <dgm:prSet/>
      <dgm:spPr/>
      <dgm:t>
        <a:bodyPr/>
        <a:lstStyle/>
        <a:p>
          <a:r>
            <a:rPr lang="en-US" dirty="0">
              <a:latin typeface="Times New Roman" panose="02020603050405020304" pitchFamily="18" charset="0"/>
              <a:cs typeface="Times New Roman" panose="02020603050405020304" pitchFamily="18" charset="0"/>
            </a:rPr>
            <a:t>REFERENCES</a:t>
          </a:r>
        </a:p>
      </dgm:t>
    </dgm:pt>
    <dgm:pt modelId="{8E343B22-92EE-41D2-8011-D9797BA3C7E9}" type="parTrans" cxnId="{16CE6A06-EAC0-4432-B8D5-AEC1DBDD2D6F}">
      <dgm:prSet/>
      <dgm:spPr/>
      <dgm:t>
        <a:bodyPr/>
        <a:lstStyle/>
        <a:p>
          <a:endParaRPr lang="en-US"/>
        </a:p>
      </dgm:t>
    </dgm:pt>
    <dgm:pt modelId="{7D0E8490-E53D-46A0-A3CF-9B79CDBC2241}" type="sibTrans" cxnId="{16CE6A06-EAC0-4432-B8D5-AEC1DBDD2D6F}">
      <dgm:prSet/>
      <dgm:spPr/>
      <dgm:t>
        <a:bodyPr/>
        <a:lstStyle/>
        <a:p>
          <a:endParaRPr lang="en-US"/>
        </a:p>
      </dgm:t>
    </dgm:pt>
    <dgm:pt modelId="{682C55DE-1A10-4DE6-BD5D-81323891C226}" type="pres">
      <dgm:prSet presAssocID="{67F71B5A-D2E5-44BA-AF6E-D407989E4F03}" presName="vert0" presStyleCnt="0">
        <dgm:presLayoutVars>
          <dgm:dir/>
          <dgm:animOne val="branch"/>
          <dgm:animLvl val="lvl"/>
        </dgm:presLayoutVars>
      </dgm:prSet>
      <dgm:spPr/>
    </dgm:pt>
    <dgm:pt modelId="{9126F44B-9CD1-419C-99D2-9341869F4F42}" type="pres">
      <dgm:prSet presAssocID="{7460C63E-4D97-45D7-9FD6-D1BDEB598656}" presName="thickLine" presStyleLbl="alignNode1" presStyleIdx="0" presStyleCnt="8"/>
      <dgm:spPr/>
    </dgm:pt>
    <dgm:pt modelId="{A1DF0712-A25B-46A7-AAFC-530AF70F4E86}" type="pres">
      <dgm:prSet presAssocID="{7460C63E-4D97-45D7-9FD6-D1BDEB598656}" presName="horz1" presStyleCnt="0"/>
      <dgm:spPr/>
    </dgm:pt>
    <dgm:pt modelId="{C0FE9431-3220-4360-B639-DD1902440F2E}" type="pres">
      <dgm:prSet presAssocID="{7460C63E-4D97-45D7-9FD6-D1BDEB598656}" presName="tx1" presStyleLbl="revTx" presStyleIdx="0" presStyleCnt="8"/>
      <dgm:spPr/>
    </dgm:pt>
    <dgm:pt modelId="{742D3ED8-D434-4343-A38B-94B0CF8140E8}" type="pres">
      <dgm:prSet presAssocID="{7460C63E-4D97-45D7-9FD6-D1BDEB598656}" presName="vert1" presStyleCnt="0"/>
      <dgm:spPr/>
    </dgm:pt>
    <dgm:pt modelId="{293F7AD6-53F7-42B2-86EE-A5C59BB62D9E}" type="pres">
      <dgm:prSet presAssocID="{AB02714F-DC9A-4F6D-B1C2-EF7AC121D7A1}" presName="thickLine" presStyleLbl="alignNode1" presStyleIdx="1" presStyleCnt="8"/>
      <dgm:spPr/>
    </dgm:pt>
    <dgm:pt modelId="{4EA9BC68-03E8-43F0-8903-7C6E30B19A32}" type="pres">
      <dgm:prSet presAssocID="{AB02714F-DC9A-4F6D-B1C2-EF7AC121D7A1}" presName="horz1" presStyleCnt="0"/>
      <dgm:spPr/>
    </dgm:pt>
    <dgm:pt modelId="{97E4BCF6-A105-40A2-8BD7-7595BD69F689}" type="pres">
      <dgm:prSet presAssocID="{AB02714F-DC9A-4F6D-B1C2-EF7AC121D7A1}" presName="tx1" presStyleLbl="revTx" presStyleIdx="1" presStyleCnt="8"/>
      <dgm:spPr/>
    </dgm:pt>
    <dgm:pt modelId="{CB568C8F-3581-4A7C-871F-4EE19F5E5F16}" type="pres">
      <dgm:prSet presAssocID="{AB02714F-DC9A-4F6D-B1C2-EF7AC121D7A1}" presName="vert1" presStyleCnt="0"/>
      <dgm:spPr/>
    </dgm:pt>
    <dgm:pt modelId="{580809B4-6262-4649-AB8F-2A08D6786D2F}" type="pres">
      <dgm:prSet presAssocID="{BDB02AEB-869D-41A0-BD70-E035D5B1CF64}" presName="thickLine" presStyleLbl="alignNode1" presStyleIdx="2" presStyleCnt="8"/>
      <dgm:spPr/>
    </dgm:pt>
    <dgm:pt modelId="{C6BD1511-66D5-4FB0-AF46-7BDF749F47AF}" type="pres">
      <dgm:prSet presAssocID="{BDB02AEB-869D-41A0-BD70-E035D5B1CF64}" presName="horz1" presStyleCnt="0"/>
      <dgm:spPr/>
    </dgm:pt>
    <dgm:pt modelId="{94ADF4F9-1DA5-438B-9286-FC8EB7716CBE}" type="pres">
      <dgm:prSet presAssocID="{BDB02AEB-869D-41A0-BD70-E035D5B1CF64}" presName="tx1" presStyleLbl="revTx" presStyleIdx="2" presStyleCnt="8"/>
      <dgm:spPr/>
    </dgm:pt>
    <dgm:pt modelId="{4B3B82B2-0C62-4B5B-AA15-814FD3D80CF1}" type="pres">
      <dgm:prSet presAssocID="{BDB02AEB-869D-41A0-BD70-E035D5B1CF64}" presName="vert1" presStyleCnt="0"/>
      <dgm:spPr/>
    </dgm:pt>
    <dgm:pt modelId="{24729D7B-1225-4E3F-9C8F-1A49E0D73472}" type="pres">
      <dgm:prSet presAssocID="{251F74EF-DC45-4EBE-9CC2-F1A416FB2BF6}" presName="thickLine" presStyleLbl="alignNode1" presStyleIdx="3" presStyleCnt="8"/>
      <dgm:spPr/>
    </dgm:pt>
    <dgm:pt modelId="{F3827B5A-4D18-48DD-817E-0BF588A82BF2}" type="pres">
      <dgm:prSet presAssocID="{251F74EF-DC45-4EBE-9CC2-F1A416FB2BF6}" presName="horz1" presStyleCnt="0"/>
      <dgm:spPr/>
    </dgm:pt>
    <dgm:pt modelId="{5D166301-DB52-4303-865F-D9CD8D9DCB79}" type="pres">
      <dgm:prSet presAssocID="{251F74EF-DC45-4EBE-9CC2-F1A416FB2BF6}" presName="tx1" presStyleLbl="revTx" presStyleIdx="3" presStyleCnt="8"/>
      <dgm:spPr/>
    </dgm:pt>
    <dgm:pt modelId="{14E719F2-F5EC-42F9-B5EF-45167D123FC2}" type="pres">
      <dgm:prSet presAssocID="{251F74EF-DC45-4EBE-9CC2-F1A416FB2BF6}" presName="vert1" presStyleCnt="0"/>
      <dgm:spPr/>
    </dgm:pt>
    <dgm:pt modelId="{47DEC3BB-8DE9-4E1B-9390-01A6386E26F5}" type="pres">
      <dgm:prSet presAssocID="{C1DA06F0-8468-41BA-8D44-94A4660CF55E}" presName="thickLine" presStyleLbl="alignNode1" presStyleIdx="4" presStyleCnt="8"/>
      <dgm:spPr/>
    </dgm:pt>
    <dgm:pt modelId="{331BF879-A4AB-4855-9C1F-38B535F5BA8F}" type="pres">
      <dgm:prSet presAssocID="{C1DA06F0-8468-41BA-8D44-94A4660CF55E}" presName="horz1" presStyleCnt="0"/>
      <dgm:spPr/>
    </dgm:pt>
    <dgm:pt modelId="{7B19642D-B2C0-4C5F-9562-495138482624}" type="pres">
      <dgm:prSet presAssocID="{C1DA06F0-8468-41BA-8D44-94A4660CF55E}" presName="tx1" presStyleLbl="revTx" presStyleIdx="4" presStyleCnt="8"/>
      <dgm:spPr/>
    </dgm:pt>
    <dgm:pt modelId="{6D71D544-3D31-41B4-9B7B-BBE2BD7812C1}" type="pres">
      <dgm:prSet presAssocID="{C1DA06F0-8468-41BA-8D44-94A4660CF55E}" presName="vert1" presStyleCnt="0"/>
      <dgm:spPr/>
    </dgm:pt>
    <dgm:pt modelId="{036815D6-E83B-4E93-AC9E-AF1751AC63F9}" type="pres">
      <dgm:prSet presAssocID="{E95D95BE-1506-454B-91DC-64F87F63C875}" presName="thickLine" presStyleLbl="alignNode1" presStyleIdx="5" presStyleCnt="8"/>
      <dgm:spPr/>
    </dgm:pt>
    <dgm:pt modelId="{92D967ED-B689-4E7D-89C0-B9987FD46B90}" type="pres">
      <dgm:prSet presAssocID="{E95D95BE-1506-454B-91DC-64F87F63C875}" presName="horz1" presStyleCnt="0"/>
      <dgm:spPr/>
    </dgm:pt>
    <dgm:pt modelId="{5A2E5C91-87D9-495A-A418-2879F1B3437A}" type="pres">
      <dgm:prSet presAssocID="{E95D95BE-1506-454B-91DC-64F87F63C875}" presName="tx1" presStyleLbl="revTx" presStyleIdx="5" presStyleCnt="8"/>
      <dgm:spPr/>
    </dgm:pt>
    <dgm:pt modelId="{61B73A99-B4A5-4AE9-B3B6-A5CBE0BED01E}" type="pres">
      <dgm:prSet presAssocID="{E95D95BE-1506-454B-91DC-64F87F63C875}" presName="vert1" presStyleCnt="0"/>
      <dgm:spPr/>
    </dgm:pt>
    <dgm:pt modelId="{6E7C9DBB-0C59-4A53-8237-F9E12D3DCDDC}" type="pres">
      <dgm:prSet presAssocID="{F16898F2-5208-4D5C-B69B-1D7D372F3FD9}" presName="thickLine" presStyleLbl="alignNode1" presStyleIdx="6" presStyleCnt="8"/>
      <dgm:spPr/>
    </dgm:pt>
    <dgm:pt modelId="{3565A606-1002-41F0-8260-C887D8FFCD41}" type="pres">
      <dgm:prSet presAssocID="{F16898F2-5208-4D5C-B69B-1D7D372F3FD9}" presName="horz1" presStyleCnt="0"/>
      <dgm:spPr/>
    </dgm:pt>
    <dgm:pt modelId="{019597FD-1BBC-4758-82D7-61C35176B8E7}" type="pres">
      <dgm:prSet presAssocID="{F16898F2-5208-4D5C-B69B-1D7D372F3FD9}" presName="tx1" presStyleLbl="revTx" presStyleIdx="6" presStyleCnt="8"/>
      <dgm:spPr/>
    </dgm:pt>
    <dgm:pt modelId="{2364E1AC-B9B4-44BA-AB12-22816FC4DEB7}" type="pres">
      <dgm:prSet presAssocID="{F16898F2-5208-4D5C-B69B-1D7D372F3FD9}" presName="vert1" presStyleCnt="0"/>
      <dgm:spPr/>
    </dgm:pt>
    <dgm:pt modelId="{4331A696-DE87-4C9B-845F-4403B04AAC62}" type="pres">
      <dgm:prSet presAssocID="{002A8F55-5844-4DC4-934A-65A48B6DDC5E}" presName="thickLine" presStyleLbl="alignNode1" presStyleIdx="7" presStyleCnt="8"/>
      <dgm:spPr/>
    </dgm:pt>
    <dgm:pt modelId="{BEFC5FA8-AD52-4D66-A913-345B8FC48EB1}" type="pres">
      <dgm:prSet presAssocID="{002A8F55-5844-4DC4-934A-65A48B6DDC5E}" presName="horz1" presStyleCnt="0"/>
      <dgm:spPr/>
    </dgm:pt>
    <dgm:pt modelId="{2004C80B-1D8A-4370-842E-F335271666F2}" type="pres">
      <dgm:prSet presAssocID="{002A8F55-5844-4DC4-934A-65A48B6DDC5E}" presName="tx1" presStyleLbl="revTx" presStyleIdx="7" presStyleCnt="8"/>
      <dgm:spPr/>
    </dgm:pt>
    <dgm:pt modelId="{096B928C-3CB6-4D52-859C-6286A0E01752}" type="pres">
      <dgm:prSet presAssocID="{002A8F55-5844-4DC4-934A-65A48B6DDC5E}" presName="vert1" presStyleCnt="0"/>
      <dgm:spPr/>
    </dgm:pt>
  </dgm:ptLst>
  <dgm:cxnLst>
    <dgm:cxn modelId="{16CE6A06-EAC0-4432-B8D5-AEC1DBDD2D6F}" srcId="{67F71B5A-D2E5-44BA-AF6E-D407989E4F03}" destId="{002A8F55-5844-4DC4-934A-65A48B6DDC5E}" srcOrd="7" destOrd="0" parTransId="{8E343B22-92EE-41D2-8011-D9797BA3C7E9}" sibTransId="{7D0E8490-E53D-46A0-A3CF-9B79CDBC2241}"/>
    <dgm:cxn modelId="{CBE23A39-FB07-4295-BB2A-92EA4B07DA31}" srcId="{67F71B5A-D2E5-44BA-AF6E-D407989E4F03}" destId="{C1DA06F0-8468-41BA-8D44-94A4660CF55E}" srcOrd="4" destOrd="0" parTransId="{142E3EE2-E56E-4D4E-9589-763574CE1542}" sibTransId="{7A89BAB4-FADD-467F-9990-62B9869CF11A}"/>
    <dgm:cxn modelId="{6E25F36A-4A04-4B5F-A020-9ABB7168BCB3}" type="presOf" srcId="{C1DA06F0-8468-41BA-8D44-94A4660CF55E}" destId="{7B19642D-B2C0-4C5F-9562-495138482624}" srcOrd="0" destOrd="0" presId="urn:microsoft.com/office/officeart/2008/layout/LinedList"/>
    <dgm:cxn modelId="{4FE3466C-6C79-4269-8E68-2DB21BF7CBCD}" srcId="{67F71B5A-D2E5-44BA-AF6E-D407989E4F03}" destId="{7460C63E-4D97-45D7-9FD6-D1BDEB598656}" srcOrd="0" destOrd="0" parTransId="{AB3A0653-06BB-4491-ACD8-026BCF6518C8}" sibTransId="{B4F57A09-10FC-424F-BEAC-BA4061D3BA14}"/>
    <dgm:cxn modelId="{F550286E-6656-48D3-8AC3-A54786E22BEF}" type="presOf" srcId="{AB02714F-DC9A-4F6D-B1C2-EF7AC121D7A1}" destId="{97E4BCF6-A105-40A2-8BD7-7595BD69F689}" srcOrd="0" destOrd="0" presId="urn:microsoft.com/office/officeart/2008/layout/LinedList"/>
    <dgm:cxn modelId="{15225A71-DC71-4003-AC3C-C408131A50E0}" type="presOf" srcId="{F16898F2-5208-4D5C-B69B-1D7D372F3FD9}" destId="{019597FD-1BBC-4758-82D7-61C35176B8E7}" srcOrd="0" destOrd="0" presId="urn:microsoft.com/office/officeart/2008/layout/LinedList"/>
    <dgm:cxn modelId="{06E23072-4AB8-4B34-94EB-F4497775955D}" srcId="{67F71B5A-D2E5-44BA-AF6E-D407989E4F03}" destId="{F16898F2-5208-4D5C-B69B-1D7D372F3FD9}" srcOrd="6" destOrd="0" parTransId="{BA833BB6-7A17-4758-9F86-0095694FB121}" sibTransId="{F59E9E1E-F31C-43D5-90B1-622B7DAA9734}"/>
    <dgm:cxn modelId="{CE104C9F-7339-4EFE-BFE7-DE0507357B6B}" type="presOf" srcId="{002A8F55-5844-4DC4-934A-65A48B6DDC5E}" destId="{2004C80B-1D8A-4370-842E-F335271666F2}" srcOrd="0" destOrd="0" presId="urn:microsoft.com/office/officeart/2008/layout/LinedList"/>
    <dgm:cxn modelId="{84B1B8A1-9E57-4883-B9B5-6F8EF7356413}" type="presOf" srcId="{BDB02AEB-869D-41A0-BD70-E035D5B1CF64}" destId="{94ADF4F9-1DA5-438B-9286-FC8EB7716CBE}" srcOrd="0" destOrd="0" presId="urn:microsoft.com/office/officeart/2008/layout/LinedList"/>
    <dgm:cxn modelId="{F1DE5CA5-9A9C-42A0-926D-DBDE42AB32DA}" srcId="{67F71B5A-D2E5-44BA-AF6E-D407989E4F03}" destId="{E95D95BE-1506-454B-91DC-64F87F63C875}" srcOrd="5" destOrd="0" parTransId="{32812A74-2043-400F-9028-4A7FC47520BB}" sibTransId="{4F047EBB-68F4-4A57-897D-CC43F9CD1993}"/>
    <dgm:cxn modelId="{DDABBCCC-6F3A-4F5D-9703-A16DFF5D010F}" type="presOf" srcId="{251F74EF-DC45-4EBE-9CC2-F1A416FB2BF6}" destId="{5D166301-DB52-4303-865F-D9CD8D9DCB79}" srcOrd="0" destOrd="0" presId="urn:microsoft.com/office/officeart/2008/layout/LinedList"/>
    <dgm:cxn modelId="{34D9D0D2-18E3-4BA8-AB74-A834C3837FFA}" srcId="{67F71B5A-D2E5-44BA-AF6E-D407989E4F03}" destId="{AB02714F-DC9A-4F6D-B1C2-EF7AC121D7A1}" srcOrd="1" destOrd="0" parTransId="{DC095155-5C43-4204-B742-2E3C9EAF93E2}" sibTransId="{FC4D76DA-7C26-4DDF-9DF4-C9A0B1315452}"/>
    <dgm:cxn modelId="{BB8861D4-5100-47A1-B346-35672A1C7BDD}" type="presOf" srcId="{67F71B5A-D2E5-44BA-AF6E-D407989E4F03}" destId="{682C55DE-1A10-4DE6-BD5D-81323891C226}" srcOrd="0" destOrd="0" presId="urn:microsoft.com/office/officeart/2008/layout/LinedList"/>
    <dgm:cxn modelId="{510332D5-1CEE-4216-A4A2-87AE8C988A36}" type="presOf" srcId="{E95D95BE-1506-454B-91DC-64F87F63C875}" destId="{5A2E5C91-87D9-495A-A418-2879F1B3437A}" srcOrd="0" destOrd="0" presId="urn:microsoft.com/office/officeart/2008/layout/LinedList"/>
    <dgm:cxn modelId="{E46C1CDC-70FF-4225-ADD5-41DE38E08DEE}" type="presOf" srcId="{7460C63E-4D97-45D7-9FD6-D1BDEB598656}" destId="{C0FE9431-3220-4360-B639-DD1902440F2E}" srcOrd="0" destOrd="0" presId="urn:microsoft.com/office/officeart/2008/layout/LinedList"/>
    <dgm:cxn modelId="{7BE8B0ED-4347-4322-B5A4-6C29412F7543}" srcId="{67F71B5A-D2E5-44BA-AF6E-D407989E4F03}" destId="{251F74EF-DC45-4EBE-9CC2-F1A416FB2BF6}" srcOrd="3" destOrd="0" parTransId="{A6670D18-7D46-41D0-9662-D2AB72756AF2}" sibTransId="{6A310AE1-E2BF-4A74-900D-A5FF4378EE0E}"/>
    <dgm:cxn modelId="{2EE6F2EF-A581-4099-A023-F70351E65FF0}" srcId="{67F71B5A-D2E5-44BA-AF6E-D407989E4F03}" destId="{BDB02AEB-869D-41A0-BD70-E035D5B1CF64}" srcOrd="2" destOrd="0" parTransId="{487E5F84-60CC-46B7-9B77-2E5649C86BE7}" sibTransId="{41F3E787-7BAB-444C-8B07-5AD1C5E53470}"/>
    <dgm:cxn modelId="{9A58E0C1-3BCF-432A-A42D-375566D89E7E}" type="presParOf" srcId="{682C55DE-1A10-4DE6-BD5D-81323891C226}" destId="{9126F44B-9CD1-419C-99D2-9341869F4F42}" srcOrd="0" destOrd="0" presId="urn:microsoft.com/office/officeart/2008/layout/LinedList"/>
    <dgm:cxn modelId="{4CABDFC6-6EC3-465B-A0C9-DD673859C903}" type="presParOf" srcId="{682C55DE-1A10-4DE6-BD5D-81323891C226}" destId="{A1DF0712-A25B-46A7-AAFC-530AF70F4E86}" srcOrd="1" destOrd="0" presId="urn:microsoft.com/office/officeart/2008/layout/LinedList"/>
    <dgm:cxn modelId="{09959B8E-721B-4CEB-9A41-B79591211E07}" type="presParOf" srcId="{A1DF0712-A25B-46A7-AAFC-530AF70F4E86}" destId="{C0FE9431-3220-4360-B639-DD1902440F2E}" srcOrd="0" destOrd="0" presId="urn:microsoft.com/office/officeart/2008/layout/LinedList"/>
    <dgm:cxn modelId="{0E75150F-9FC6-4CBA-B950-7F151B18C31F}" type="presParOf" srcId="{A1DF0712-A25B-46A7-AAFC-530AF70F4E86}" destId="{742D3ED8-D434-4343-A38B-94B0CF8140E8}" srcOrd="1" destOrd="0" presId="urn:microsoft.com/office/officeart/2008/layout/LinedList"/>
    <dgm:cxn modelId="{4C28A1AC-EEF4-4EA6-B9B6-D2AF5E81D4F9}" type="presParOf" srcId="{682C55DE-1A10-4DE6-BD5D-81323891C226}" destId="{293F7AD6-53F7-42B2-86EE-A5C59BB62D9E}" srcOrd="2" destOrd="0" presId="urn:microsoft.com/office/officeart/2008/layout/LinedList"/>
    <dgm:cxn modelId="{411DEBE6-59FE-4D98-B318-86D428A8203A}" type="presParOf" srcId="{682C55DE-1A10-4DE6-BD5D-81323891C226}" destId="{4EA9BC68-03E8-43F0-8903-7C6E30B19A32}" srcOrd="3" destOrd="0" presId="urn:microsoft.com/office/officeart/2008/layout/LinedList"/>
    <dgm:cxn modelId="{301FD3D2-D9E4-4919-983D-3E4F128BEC81}" type="presParOf" srcId="{4EA9BC68-03E8-43F0-8903-7C6E30B19A32}" destId="{97E4BCF6-A105-40A2-8BD7-7595BD69F689}" srcOrd="0" destOrd="0" presId="urn:microsoft.com/office/officeart/2008/layout/LinedList"/>
    <dgm:cxn modelId="{BE60C2CD-6463-4A02-B0DA-6EEF27600290}" type="presParOf" srcId="{4EA9BC68-03E8-43F0-8903-7C6E30B19A32}" destId="{CB568C8F-3581-4A7C-871F-4EE19F5E5F16}" srcOrd="1" destOrd="0" presId="urn:microsoft.com/office/officeart/2008/layout/LinedList"/>
    <dgm:cxn modelId="{0D928089-C979-4A7E-A004-6C3C4EFB895A}" type="presParOf" srcId="{682C55DE-1A10-4DE6-BD5D-81323891C226}" destId="{580809B4-6262-4649-AB8F-2A08D6786D2F}" srcOrd="4" destOrd="0" presId="urn:microsoft.com/office/officeart/2008/layout/LinedList"/>
    <dgm:cxn modelId="{9FD6F8EE-B75C-4913-A6D1-F88654DBA44B}" type="presParOf" srcId="{682C55DE-1A10-4DE6-BD5D-81323891C226}" destId="{C6BD1511-66D5-4FB0-AF46-7BDF749F47AF}" srcOrd="5" destOrd="0" presId="urn:microsoft.com/office/officeart/2008/layout/LinedList"/>
    <dgm:cxn modelId="{01A80A21-128E-4EB6-ACC3-3FEA0F590BEA}" type="presParOf" srcId="{C6BD1511-66D5-4FB0-AF46-7BDF749F47AF}" destId="{94ADF4F9-1DA5-438B-9286-FC8EB7716CBE}" srcOrd="0" destOrd="0" presId="urn:microsoft.com/office/officeart/2008/layout/LinedList"/>
    <dgm:cxn modelId="{1C98CC57-6290-4547-A67F-10E97437745D}" type="presParOf" srcId="{C6BD1511-66D5-4FB0-AF46-7BDF749F47AF}" destId="{4B3B82B2-0C62-4B5B-AA15-814FD3D80CF1}" srcOrd="1" destOrd="0" presId="urn:microsoft.com/office/officeart/2008/layout/LinedList"/>
    <dgm:cxn modelId="{D6564812-1A80-45B3-8D96-4A78F586A6C5}" type="presParOf" srcId="{682C55DE-1A10-4DE6-BD5D-81323891C226}" destId="{24729D7B-1225-4E3F-9C8F-1A49E0D73472}" srcOrd="6" destOrd="0" presId="urn:microsoft.com/office/officeart/2008/layout/LinedList"/>
    <dgm:cxn modelId="{71A3B913-7E42-4D9A-AD67-2EC51F5EEED1}" type="presParOf" srcId="{682C55DE-1A10-4DE6-BD5D-81323891C226}" destId="{F3827B5A-4D18-48DD-817E-0BF588A82BF2}" srcOrd="7" destOrd="0" presId="urn:microsoft.com/office/officeart/2008/layout/LinedList"/>
    <dgm:cxn modelId="{308D0306-C814-43D1-9403-18DA50F811FB}" type="presParOf" srcId="{F3827B5A-4D18-48DD-817E-0BF588A82BF2}" destId="{5D166301-DB52-4303-865F-D9CD8D9DCB79}" srcOrd="0" destOrd="0" presId="urn:microsoft.com/office/officeart/2008/layout/LinedList"/>
    <dgm:cxn modelId="{7D49596E-A09F-4A70-9554-CD170EE997CB}" type="presParOf" srcId="{F3827B5A-4D18-48DD-817E-0BF588A82BF2}" destId="{14E719F2-F5EC-42F9-B5EF-45167D123FC2}" srcOrd="1" destOrd="0" presId="urn:microsoft.com/office/officeart/2008/layout/LinedList"/>
    <dgm:cxn modelId="{F2D5CC18-5C72-4F71-9EF6-59570B057CB6}" type="presParOf" srcId="{682C55DE-1A10-4DE6-BD5D-81323891C226}" destId="{47DEC3BB-8DE9-4E1B-9390-01A6386E26F5}" srcOrd="8" destOrd="0" presId="urn:microsoft.com/office/officeart/2008/layout/LinedList"/>
    <dgm:cxn modelId="{51D722B8-BBE2-4C60-B853-9D6CA37077B1}" type="presParOf" srcId="{682C55DE-1A10-4DE6-BD5D-81323891C226}" destId="{331BF879-A4AB-4855-9C1F-38B535F5BA8F}" srcOrd="9" destOrd="0" presId="urn:microsoft.com/office/officeart/2008/layout/LinedList"/>
    <dgm:cxn modelId="{481AA72C-8649-419B-938E-D8CE1C301BF1}" type="presParOf" srcId="{331BF879-A4AB-4855-9C1F-38B535F5BA8F}" destId="{7B19642D-B2C0-4C5F-9562-495138482624}" srcOrd="0" destOrd="0" presId="urn:microsoft.com/office/officeart/2008/layout/LinedList"/>
    <dgm:cxn modelId="{5D33F736-236E-4B5A-85A4-FC9E005A7827}" type="presParOf" srcId="{331BF879-A4AB-4855-9C1F-38B535F5BA8F}" destId="{6D71D544-3D31-41B4-9B7B-BBE2BD7812C1}" srcOrd="1" destOrd="0" presId="urn:microsoft.com/office/officeart/2008/layout/LinedList"/>
    <dgm:cxn modelId="{9F04142D-B217-4F94-9595-F7A6F76D9897}" type="presParOf" srcId="{682C55DE-1A10-4DE6-BD5D-81323891C226}" destId="{036815D6-E83B-4E93-AC9E-AF1751AC63F9}" srcOrd="10" destOrd="0" presId="urn:microsoft.com/office/officeart/2008/layout/LinedList"/>
    <dgm:cxn modelId="{B1AB0E6E-2F78-4325-82E1-759D5D0A61E4}" type="presParOf" srcId="{682C55DE-1A10-4DE6-BD5D-81323891C226}" destId="{92D967ED-B689-4E7D-89C0-B9987FD46B90}" srcOrd="11" destOrd="0" presId="urn:microsoft.com/office/officeart/2008/layout/LinedList"/>
    <dgm:cxn modelId="{A7B135B8-0B96-41A1-8B9C-FF39A900AC62}" type="presParOf" srcId="{92D967ED-B689-4E7D-89C0-B9987FD46B90}" destId="{5A2E5C91-87D9-495A-A418-2879F1B3437A}" srcOrd="0" destOrd="0" presId="urn:microsoft.com/office/officeart/2008/layout/LinedList"/>
    <dgm:cxn modelId="{FB985906-9036-4E72-9128-93DD6060D762}" type="presParOf" srcId="{92D967ED-B689-4E7D-89C0-B9987FD46B90}" destId="{61B73A99-B4A5-4AE9-B3B6-A5CBE0BED01E}" srcOrd="1" destOrd="0" presId="urn:microsoft.com/office/officeart/2008/layout/LinedList"/>
    <dgm:cxn modelId="{37A0FD47-F0AE-4657-A0DF-44A435C2F77E}" type="presParOf" srcId="{682C55DE-1A10-4DE6-BD5D-81323891C226}" destId="{6E7C9DBB-0C59-4A53-8237-F9E12D3DCDDC}" srcOrd="12" destOrd="0" presId="urn:microsoft.com/office/officeart/2008/layout/LinedList"/>
    <dgm:cxn modelId="{872D6E7B-CF95-49BB-9D2B-647896021AC0}" type="presParOf" srcId="{682C55DE-1A10-4DE6-BD5D-81323891C226}" destId="{3565A606-1002-41F0-8260-C887D8FFCD41}" srcOrd="13" destOrd="0" presId="urn:microsoft.com/office/officeart/2008/layout/LinedList"/>
    <dgm:cxn modelId="{B553788D-18BC-4F79-9699-9726DC634051}" type="presParOf" srcId="{3565A606-1002-41F0-8260-C887D8FFCD41}" destId="{019597FD-1BBC-4758-82D7-61C35176B8E7}" srcOrd="0" destOrd="0" presId="urn:microsoft.com/office/officeart/2008/layout/LinedList"/>
    <dgm:cxn modelId="{6F19DCC8-E7A7-4D61-8A14-DC82C84BC668}" type="presParOf" srcId="{3565A606-1002-41F0-8260-C887D8FFCD41}" destId="{2364E1AC-B9B4-44BA-AB12-22816FC4DEB7}" srcOrd="1" destOrd="0" presId="urn:microsoft.com/office/officeart/2008/layout/LinedList"/>
    <dgm:cxn modelId="{4D057E19-CAC9-40CC-8E84-50256134C253}" type="presParOf" srcId="{682C55DE-1A10-4DE6-BD5D-81323891C226}" destId="{4331A696-DE87-4C9B-845F-4403B04AAC62}" srcOrd="14" destOrd="0" presId="urn:microsoft.com/office/officeart/2008/layout/LinedList"/>
    <dgm:cxn modelId="{E21D1892-3223-4DA4-948C-81E3F1C165BD}" type="presParOf" srcId="{682C55DE-1A10-4DE6-BD5D-81323891C226}" destId="{BEFC5FA8-AD52-4D66-A913-345B8FC48EB1}" srcOrd="15" destOrd="0" presId="urn:microsoft.com/office/officeart/2008/layout/LinedList"/>
    <dgm:cxn modelId="{3323567F-E5A0-4594-8506-DAC781DDCAE9}" type="presParOf" srcId="{BEFC5FA8-AD52-4D66-A913-345B8FC48EB1}" destId="{2004C80B-1D8A-4370-842E-F335271666F2}" srcOrd="0" destOrd="0" presId="urn:microsoft.com/office/officeart/2008/layout/LinedList"/>
    <dgm:cxn modelId="{32213793-0184-4307-BAAA-4A04F4BD34E6}" type="presParOf" srcId="{BEFC5FA8-AD52-4D66-A913-345B8FC48EB1}" destId="{096B928C-3CB6-4D52-859C-6286A0E0175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D430F-7368-4D40-A2EA-25C3B8AB6B0F}"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3F6675EA-CD55-430C-8E18-886F8321720B}">
      <dgm:prSet custT="1"/>
      <dgm:spPr/>
      <dgm:t>
        <a:bodyPr/>
        <a:lstStyle/>
        <a:p>
          <a:r>
            <a:rPr lang="en-US" sz="1800" dirty="0">
              <a:solidFill>
                <a:schemeClr val="tx1"/>
              </a:solidFill>
              <a:latin typeface="Times New Roman" panose="02020603050405020304" pitchFamily="18" charset="0"/>
              <a:cs typeface="Times New Roman" panose="02020603050405020304" pitchFamily="18" charset="0"/>
            </a:rPr>
            <a:t>* Formulating analytical model for calculating MRR including the overcut.</a:t>
          </a:r>
        </a:p>
        <a:p>
          <a:r>
            <a:rPr lang="en-US" sz="1800" dirty="0">
              <a:solidFill>
                <a:schemeClr val="tx1"/>
              </a:solidFill>
              <a:latin typeface="Times New Roman" panose="02020603050405020304" pitchFamily="18" charset="0"/>
              <a:cs typeface="Times New Roman" panose="02020603050405020304" pitchFamily="18" charset="0"/>
            </a:rPr>
            <a:t>* A code to solve the equation for MRR was written by using MATLAB.</a:t>
          </a:r>
        </a:p>
      </dgm:t>
    </dgm:pt>
    <dgm:pt modelId="{4BE245B8-3692-4176-A00F-72FA82F65E70}" type="parTrans" cxnId="{36875632-D64C-4E81-A52F-42C8D60D907B}">
      <dgm:prSet/>
      <dgm:spPr/>
      <dgm:t>
        <a:bodyPr/>
        <a:lstStyle/>
        <a:p>
          <a:endParaRPr lang="en-US"/>
        </a:p>
      </dgm:t>
    </dgm:pt>
    <dgm:pt modelId="{48E793A6-C390-47E1-A28F-25D57E7FDD28}" type="sibTrans" cxnId="{36875632-D64C-4E81-A52F-42C8D60D907B}">
      <dgm:prSet/>
      <dgm:spPr/>
      <dgm:t>
        <a:bodyPr/>
        <a:lstStyle/>
        <a:p>
          <a:endParaRPr lang="en-US"/>
        </a:p>
      </dgm:t>
    </dgm:pt>
    <dgm:pt modelId="{C8BCF37B-AC22-4566-A067-3BA08F915491}">
      <dgm:prSet custT="1"/>
      <dgm:spPr/>
      <dgm:t>
        <a:bodyPr/>
        <a:lstStyle/>
        <a:p>
          <a:pPr algn="just"/>
          <a:r>
            <a:rPr lang="en-US" sz="1800" dirty="0">
              <a:solidFill>
                <a:schemeClr val="tx1"/>
              </a:solidFill>
              <a:latin typeface="Times New Roman" panose="02020603050405020304" pitchFamily="18" charset="0"/>
              <a:cs typeface="Times New Roman" panose="02020603050405020304" pitchFamily="18" charset="0"/>
            </a:rPr>
            <a:t>* Assembling</a:t>
          </a:r>
          <a:r>
            <a:rPr lang="en-US" sz="1800" baseline="0" dirty="0">
              <a:solidFill>
                <a:schemeClr val="tx1"/>
              </a:solidFill>
              <a:latin typeface="Times New Roman" panose="02020603050405020304" pitchFamily="18" charset="0"/>
              <a:cs typeface="Times New Roman" panose="02020603050405020304" pitchFamily="18" charset="0"/>
            </a:rPr>
            <a:t> of the equipment, Ultrasonic generator &amp; transducers existing setup. </a:t>
          </a:r>
        </a:p>
        <a:p>
          <a:pPr algn="just"/>
          <a:r>
            <a:rPr lang="en-US" sz="1800" baseline="0" dirty="0">
              <a:solidFill>
                <a:schemeClr val="tx1"/>
              </a:solidFill>
              <a:latin typeface="Times New Roman" panose="02020603050405020304" pitchFamily="18" charset="0"/>
              <a:cs typeface="Times New Roman" panose="02020603050405020304" pitchFamily="18" charset="0"/>
            </a:rPr>
            <a:t>* Pulse generator was used to give the required Pulse DC input.</a:t>
          </a:r>
        </a:p>
      </dgm:t>
    </dgm:pt>
    <dgm:pt modelId="{A0A563CE-781C-41E1-AFBD-E6AA1AA08CB6}" type="parTrans" cxnId="{C1F0C5AE-CCB3-4B24-ABC5-706744FC7E1E}">
      <dgm:prSet/>
      <dgm:spPr/>
      <dgm:t>
        <a:bodyPr/>
        <a:lstStyle/>
        <a:p>
          <a:endParaRPr lang="en-US"/>
        </a:p>
      </dgm:t>
    </dgm:pt>
    <dgm:pt modelId="{B7BFF4CB-F1D7-4650-B3C3-49027FAE0832}" type="sibTrans" cxnId="{C1F0C5AE-CCB3-4B24-ABC5-706744FC7E1E}">
      <dgm:prSet/>
      <dgm:spPr/>
      <dgm:t>
        <a:bodyPr/>
        <a:lstStyle/>
        <a:p>
          <a:endParaRPr lang="en-US"/>
        </a:p>
      </dgm:t>
    </dgm:pt>
    <dgm:pt modelId="{E42B6BE6-2C95-46CB-B04C-95EE0370841A}">
      <dgm:prSet custT="1"/>
      <dgm:spPr/>
      <dgm:t>
        <a:bodyPr/>
        <a:lstStyle/>
        <a:p>
          <a:r>
            <a:rPr lang="en-US" sz="1800" dirty="0">
              <a:solidFill>
                <a:schemeClr val="tx1"/>
              </a:solidFill>
              <a:latin typeface="Times New Roman" panose="02020603050405020304" pitchFamily="18" charset="0"/>
              <a:cs typeface="Times New Roman" panose="02020603050405020304" pitchFamily="18" charset="0"/>
            </a:rPr>
            <a:t>* Process demonstration &amp; to carry out detailed experimentation to study the </a:t>
          </a:r>
          <a:r>
            <a:rPr lang="en-US" sz="2000" dirty="0">
              <a:solidFill>
                <a:srgbClr val="45CBE8"/>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effect of process parameters on cut quality.</a:t>
          </a:r>
        </a:p>
        <a:p>
          <a:r>
            <a:rPr lang="en-US" sz="1800" dirty="0">
              <a:solidFill>
                <a:schemeClr val="tx1"/>
              </a:solidFill>
              <a:latin typeface="Times New Roman" panose="02020603050405020304" pitchFamily="18" charset="0"/>
              <a:cs typeface="Times New Roman" panose="02020603050405020304" pitchFamily="18" charset="0"/>
            </a:rPr>
            <a:t>* The design of the experiments was done in Design Experts using RSM.</a:t>
          </a:r>
        </a:p>
      </dgm:t>
    </dgm:pt>
    <dgm:pt modelId="{E5D69761-53B7-496F-BB72-6CFCCDFACF8F}" type="parTrans" cxnId="{A34FA6D6-10DB-4E0E-97FE-8F9EAD17B6D5}">
      <dgm:prSet/>
      <dgm:spPr/>
      <dgm:t>
        <a:bodyPr/>
        <a:lstStyle/>
        <a:p>
          <a:endParaRPr lang="en-US"/>
        </a:p>
      </dgm:t>
    </dgm:pt>
    <dgm:pt modelId="{DE46ECE1-45BD-489B-9309-7E3B4EEAADEF}" type="sibTrans" cxnId="{A34FA6D6-10DB-4E0E-97FE-8F9EAD17B6D5}">
      <dgm:prSet/>
      <dgm:spPr/>
      <dgm:t>
        <a:bodyPr/>
        <a:lstStyle/>
        <a:p>
          <a:endParaRPr lang="en-US"/>
        </a:p>
      </dgm:t>
    </dgm:pt>
    <dgm:pt modelId="{A1342EEA-D9CF-4710-8B39-27EB47653DEF}">
      <dgm:prSet custT="1"/>
      <dgm:spPr/>
      <dgm:t>
        <a:bodyPr/>
        <a:lstStyle/>
        <a:p>
          <a:pPr algn="just"/>
          <a:r>
            <a:rPr lang="en-US" sz="1800" dirty="0">
              <a:solidFill>
                <a:schemeClr val="tx1"/>
              </a:solidFill>
              <a:latin typeface="Times New Roman" panose="02020603050405020304" pitchFamily="18" charset="0"/>
              <a:cs typeface="Times New Roman" panose="02020603050405020304" pitchFamily="18" charset="0"/>
            </a:rPr>
            <a:t>* Regression analysis was done on Aluminum and Inconel sheets to predict the </a:t>
          </a:r>
          <a:br>
            <a:rPr lang="en-IN" sz="1800" dirty="0">
              <a:solidFill>
                <a:schemeClr val="tx1"/>
              </a:solidFill>
            </a:rPr>
          </a:br>
          <a:r>
            <a:rPr lang="en-IN" sz="1800" dirty="0">
              <a:solidFill>
                <a:schemeClr val="tx1"/>
              </a:solidFill>
            </a:rPr>
            <a:t>   </a:t>
          </a:r>
          <a:r>
            <a:rPr lang="en-US" sz="1800" dirty="0">
              <a:solidFill>
                <a:schemeClr val="tx1"/>
              </a:solidFill>
              <a:latin typeface="Times New Roman" panose="02020603050405020304" pitchFamily="18" charset="0"/>
              <a:cs typeface="Times New Roman" panose="02020603050405020304" pitchFamily="18" charset="0"/>
            </a:rPr>
            <a:t>effects of Pulse frequency, duty cycle and ultrasonic vibration frequency on </a:t>
          </a:r>
          <a:br>
            <a:rPr lang="en-IN" sz="1800" dirty="0">
              <a:solidFill>
                <a:schemeClr val="tx1"/>
              </a:solidFill>
            </a:rPr>
          </a:br>
          <a:r>
            <a:rPr lang="en-IN" sz="1800" dirty="0">
              <a:solidFill>
                <a:schemeClr val="tx1"/>
              </a:solidFill>
            </a:rPr>
            <a:t>   </a:t>
          </a:r>
          <a:r>
            <a:rPr lang="en-US" sz="1800" dirty="0">
              <a:solidFill>
                <a:schemeClr val="tx1"/>
              </a:solidFill>
              <a:latin typeface="Times New Roman" panose="02020603050405020304" pitchFamily="18" charset="0"/>
              <a:cs typeface="Times New Roman" panose="02020603050405020304" pitchFamily="18" charset="0"/>
            </a:rPr>
            <a:t>MRR, Overcut and Hole diameter.</a:t>
          </a:r>
          <a:endParaRPr lang="en-US" sz="1800" dirty="0">
            <a:solidFill>
              <a:schemeClr val="tx1"/>
            </a:solidFill>
          </a:endParaRPr>
        </a:p>
      </dgm:t>
    </dgm:pt>
    <dgm:pt modelId="{4D0AED95-1F5B-48FB-8ABD-0F99ABA1C948}" type="parTrans" cxnId="{8F4E0FC3-0685-4B70-82B0-175A545AAC46}">
      <dgm:prSet/>
      <dgm:spPr/>
      <dgm:t>
        <a:bodyPr/>
        <a:lstStyle/>
        <a:p>
          <a:endParaRPr lang="en-IN"/>
        </a:p>
      </dgm:t>
    </dgm:pt>
    <dgm:pt modelId="{782ABC78-F67D-4C87-A8D0-B2ECA1707B92}" type="sibTrans" cxnId="{8F4E0FC3-0685-4B70-82B0-175A545AAC46}">
      <dgm:prSet/>
      <dgm:spPr/>
      <dgm:t>
        <a:bodyPr/>
        <a:lstStyle/>
        <a:p>
          <a:endParaRPr lang="en-IN"/>
        </a:p>
      </dgm:t>
    </dgm:pt>
    <dgm:pt modelId="{3D408B8D-A3BC-43C5-AFCB-24FB4644240E}" type="pres">
      <dgm:prSet presAssocID="{349D430F-7368-4D40-A2EA-25C3B8AB6B0F}" presName="outerComposite" presStyleCnt="0">
        <dgm:presLayoutVars>
          <dgm:chMax val="5"/>
          <dgm:dir/>
          <dgm:resizeHandles val="exact"/>
        </dgm:presLayoutVars>
      </dgm:prSet>
      <dgm:spPr/>
    </dgm:pt>
    <dgm:pt modelId="{2225BE8A-25B2-4804-8153-69C2086D2FD5}" type="pres">
      <dgm:prSet presAssocID="{349D430F-7368-4D40-A2EA-25C3B8AB6B0F}" presName="dummyMaxCanvas" presStyleCnt="0">
        <dgm:presLayoutVars/>
      </dgm:prSet>
      <dgm:spPr/>
    </dgm:pt>
    <dgm:pt modelId="{BB4DBFF0-E7DC-43E1-ACAA-138155AA340D}" type="pres">
      <dgm:prSet presAssocID="{349D430F-7368-4D40-A2EA-25C3B8AB6B0F}" presName="FourNodes_1" presStyleLbl="node1" presStyleIdx="0" presStyleCnt="4">
        <dgm:presLayoutVars>
          <dgm:bulletEnabled val="1"/>
        </dgm:presLayoutVars>
      </dgm:prSet>
      <dgm:spPr/>
    </dgm:pt>
    <dgm:pt modelId="{1503AF80-A558-4385-A130-78A8C4E77F97}" type="pres">
      <dgm:prSet presAssocID="{349D430F-7368-4D40-A2EA-25C3B8AB6B0F}" presName="FourNodes_2" presStyleLbl="node1" presStyleIdx="1" presStyleCnt="4" custScaleX="102498">
        <dgm:presLayoutVars>
          <dgm:bulletEnabled val="1"/>
        </dgm:presLayoutVars>
      </dgm:prSet>
      <dgm:spPr/>
    </dgm:pt>
    <dgm:pt modelId="{E73DB2A4-4109-4298-8B36-A28D442C9FE9}" type="pres">
      <dgm:prSet presAssocID="{349D430F-7368-4D40-A2EA-25C3B8AB6B0F}" presName="FourNodes_3" presStyleLbl="node1" presStyleIdx="2" presStyleCnt="4">
        <dgm:presLayoutVars>
          <dgm:bulletEnabled val="1"/>
        </dgm:presLayoutVars>
      </dgm:prSet>
      <dgm:spPr/>
    </dgm:pt>
    <dgm:pt modelId="{8B0F1E83-9027-4063-8FE4-507426D5F453}" type="pres">
      <dgm:prSet presAssocID="{349D430F-7368-4D40-A2EA-25C3B8AB6B0F}" presName="FourNodes_4" presStyleLbl="node1" presStyleIdx="3" presStyleCnt="4">
        <dgm:presLayoutVars>
          <dgm:bulletEnabled val="1"/>
        </dgm:presLayoutVars>
      </dgm:prSet>
      <dgm:spPr/>
    </dgm:pt>
    <dgm:pt modelId="{6948D470-CA65-4650-B533-A1581F26F9BE}" type="pres">
      <dgm:prSet presAssocID="{349D430F-7368-4D40-A2EA-25C3B8AB6B0F}" presName="FourConn_1-2" presStyleLbl="fgAccFollowNode1" presStyleIdx="0" presStyleCnt="3">
        <dgm:presLayoutVars>
          <dgm:bulletEnabled val="1"/>
        </dgm:presLayoutVars>
      </dgm:prSet>
      <dgm:spPr/>
    </dgm:pt>
    <dgm:pt modelId="{FDFA4E9D-892A-458F-B0A2-FCD46FA26FA5}" type="pres">
      <dgm:prSet presAssocID="{349D430F-7368-4D40-A2EA-25C3B8AB6B0F}" presName="FourConn_2-3" presStyleLbl="fgAccFollowNode1" presStyleIdx="1" presStyleCnt="3">
        <dgm:presLayoutVars>
          <dgm:bulletEnabled val="1"/>
        </dgm:presLayoutVars>
      </dgm:prSet>
      <dgm:spPr/>
    </dgm:pt>
    <dgm:pt modelId="{FE0B5247-C4B6-4E9D-8C35-12F2E1423DF0}" type="pres">
      <dgm:prSet presAssocID="{349D430F-7368-4D40-A2EA-25C3B8AB6B0F}" presName="FourConn_3-4" presStyleLbl="fgAccFollowNode1" presStyleIdx="2" presStyleCnt="3">
        <dgm:presLayoutVars>
          <dgm:bulletEnabled val="1"/>
        </dgm:presLayoutVars>
      </dgm:prSet>
      <dgm:spPr/>
    </dgm:pt>
    <dgm:pt modelId="{CA6BF3A3-F705-43B2-A85D-8E3BA4CA25F4}" type="pres">
      <dgm:prSet presAssocID="{349D430F-7368-4D40-A2EA-25C3B8AB6B0F}" presName="FourNodes_1_text" presStyleLbl="node1" presStyleIdx="3" presStyleCnt="4">
        <dgm:presLayoutVars>
          <dgm:bulletEnabled val="1"/>
        </dgm:presLayoutVars>
      </dgm:prSet>
      <dgm:spPr/>
    </dgm:pt>
    <dgm:pt modelId="{3EE72FB5-4EF6-4FE6-83DD-BD88CDB90255}" type="pres">
      <dgm:prSet presAssocID="{349D430F-7368-4D40-A2EA-25C3B8AB6B0F}" presName="FourNodes_2_text" presStyleLbl="node1" presStyleIdx="3" presStyleCnt="4">
        <dgm:presLayoutVars>
          <dgm:bulletEnabled val="1"/>
        </dgm:presLayoutVars>
      </dgm:prSet>
      <dgm:spPr/>
    </dgm:pt>
    <dgm:pt modelId="{57610934-14D0-4701-96B8-8EE824D15525}" type="pres">
      <dgm:prSet presAssocID="{349D430F-7368-4D40-A2EA-25C3B8AB6B0F}" presName="FourNodes_3_text" presStyleLbl="node1" presStyleIdx="3" presStyleCnt="4">
        <dgm:presLayoutVars>
          <dgm:bulletEnabled val="1"/>
        </dgm:presLayoutVars>
      </dgm:prSet>
      <dgm:spPr/>
    </dgm:pt>
    <dgm:pt modelId="{16BEE244-4AEA-4A2B-9CBE-B6BFB7F3F77D}" type="pres">
      <dgm:prSet presAssocID="{349D430F-7368-4D40-A2EA-25C3B8AB6B0F}" presName="FourNodes_4_text" presStyleLbl="node1" presStyleIdx="3" presStyleCnt="4">
        <dgm:presLayoutVars>
          <dgm:bulletEnabled val="1"/>
        </dgm:presLayoutVars>
      </dgm:prSet>
      <dgm:spPr/>
    </dgm:pt>
  </dgm:ptLst>
  <dgm:cxnLst>
    <dgm:cxn modelId="{DF9BA401-5B32-4EC4-8735-7647454CF8DB}" type="presOf" srcId="{E42B6BE6-2C95-46CB-B04C-95EE0370841A}" destId="{57610934-14D0-4701-96B8-8EE824D15525}" srcOrd="1" destOrd="0" presId="urn:microsoft.com/office/officeart/2005/8/layout/vProcess5"/>
    <dgm:cxn modelId="{65B73107-0CD6-4D13-A968-80D622533F4D}" type="presOf" srcId="{C8BCF37B-AC22-4566-A067-3BA08F915491}" destId="{3EE72FB5-4EF6-4FE6-83DD-BD88CDB90255}" srcOrd="1" destOrd="0" presId="urn:microsoft.com/office/officeart/2005/8/layout/vProcess5"/>
    <dgm:cxn modelId="{93546710-C685-4DC1-B05B-AC9D9334E206}" type="presOf" srcId="{B7BFF4CB-F1D7-4650-B3C3-49027FAE0832}" destId="{FDFA4E9D-892A-458F-B0A2-FCD46FA26FA5}" srcOrd="0" destOrd="0" presId="urn:microsoft.com/office/officeart/2005/8/layout/vProcess5"/>
    <dgm:cxn modelId="{36875632-D64C-4E81-A52F-42C8D60D907B}" srcId="{349D430F-7368-4D40-A2EA-25C3B8AB6B0F}" destId="{3F6675EA-CD55-430C-8E18-886F8321720B}" srcOrd="0" destOrd="0" parTransId="{4BE245B8-3692-4176-A00F-72FA82F65E70}" sibTransId="{48E793A6-C390-47E1-A28F-25D57E7FDD28}"/>
    <dgm:cxn modelId="{78202438-25C0-41D8-B8B6-D733E61F07D1}" type="presOf" srcId="{3F6675EA-CD55-430C-8E18-886F8321720B}" destId="{CA6BF3A3-F705-43B2-A85D-8E3BA4CA25F4}" srcOrd="1" destOrd="0" presId="urn:microsoft.com/office/officeart/2005/8/layout/vProcess5"/>
    <dgm:cxn modelId="{CE4C8C3D-27CF-4502-9CA1-09245414B0AB}" type="presOf" srcId="{48E793A6-C390-47E1-A28F-25D57E7FDD28}" destId="{6948D470-CA65-4650-B533-A1581F26F9BE}" srcOrd="0" destOrd="0" presId="urn:microsoft.com/office/officeart/2005/8/layout/vProcess5"/>
    <dgm:cxn modelId="{B1C70568-812F-475D-B584-27820064E615}" type="presOf" srcId="{349D430F-7368-4D40-A2EA-25C3B8AB6B0F}" destId="{3D408B8D-A3BC-43C5-AFCB-24FB4644240E}" srcOrd="0" destOrd="0" presId="urn:microsoft.com/office/officeart/2005/8/layout/vProcess5"/>
    <dgm:cxn modelId="{5AA8ED76-EE43-4774-B0E8-32D6C377CD1D}" type="presOf" srcId="{DE46ECE1-45BD-489B-9309-7E3B4EEAADEF}" destId="{FE0B5247-C4B6-4E9D-8C35-12F2E1423DF0}" srcOrd="0" destOrd="0" presId="urn:microsoft.com/office/officeart/2005/8/layout/vProcess5"/>
    <dgm:cxn modelId="{04EE7079-0DED-465A-8E24-C5AAA1D136F2}" type="presOf" srcId="{A1342EEA-D9CF-4710-8B39-27EB47653DEF}" destId="{16BEE244-4AEA-4A2B-9CBE-B6BFB7F3F77D}" srcOrd="1" destOrd="0" presId="urn:microsoft.com/office/officeart/2005/8/layout/vProcess5"/>
    <dgm:cxn modelId="{556D3CAE-E2C5-4020-9D46-A314C34BA24D}" type="presOf" srcId="{C8BCF37B-AC22-4566-A067-3BA08F915491}" destId="{1503AF80-A558-4385-A130-78A8C4E77F97}" srcOrd="0" destOrd="0" presId="urn:microsoft.com/office/officeart/2005/8/layout/vProcess5"/>
    <dgm:cxn modelId="{C1F0C5AE-CCB3-4B24-ABC5-706744FC7E1E}" srcId="{349D430F-7368-4D40-A2EA-25C3B8AB6B0F}" destId="{C8BCF37B-AC22-4566-A067-3BA08F915491}" srcOrd="1" destOrd="0" parTransId="{A0A563CE-781C-41E1-AFBD-E6AA1AA08CB6}" sibTransId="{B7BFF4CB-F1D7-4650-B3C3-49027FAE0832}"/>
    <dgm:cxn modelId="{8CA51CAF-56A9-40DC-9B09-60737EAC19F8}" type="presOf" srcId="{A1342EEA-D9CF-4710-8B39-27EB47653DEF}" destId="{8B0F1E83-9027-4063-8FE4-507426D5F453}" srcOrd="0" destOrd="0" presId="urn:microsoft.com/office/officeart/2005/8/layout/vProcess5"/>
    <dgm:cxn modelId="{8F4E0FC3-0685-4B70-82B0-175A545AAC46}" srcId="{349D430F-7368-4D40-A2EA-25C3B8AB6B0F}" destId="{A1342EEA-D9CF-4710-8B39-27EB47653DEF}" srcOrd="3" destOrd="0" parTransId="{4D0AED95-1F5B-48FB-8ABD-0F99ABA1C948}" sibTransId="{782ABC78-F67D-4C87-A8D0-B2ECA1707B92}"/>
    <dgm:cxn modelId="{941124D6-1C42-4988-9423-64E11E114EE8}" type="presOf" srcId="{3F6675EA-CD55-430C-8E18-886F8321720B}" destId="{BB4DBFF0-E7DC-43E1-ACAA-138155AA340D}" srcOrd="0" destOrd="0" presId="urn:microsoft.com/office/officeart/2005/8/layout/vProcess5"/>
    <dgm:cxn modelId="{A34FA6D6-10DB-4E0E-97FE-8F9EAD17B6D5}" srcId="{349D430F-7368-4D40-A2EA-25C3B8AB6B0F}" destId="{E42B6BE6-2C95-46CB-B04C-95EE0370841A}" srcOrd="2" destOrd="0" parTransId="{E5D69761-53B7-496F-BB72-6CFCCDFACF8F}" sibTransId="{DE46ECE1-45BD-489B-9309-7E3B4EEAADEF}"/>
    <dgm:cxn modelId="{72A311FB-61D6-4259-A921-3A24C70CBF66}" type="presOf" srcId="{E42B6BE6-2C95-46CB-B04C-95EE0370841A}" destId="{E73DB2A4-4109-4298-8B36-A28D442C9FE9}" srcOrd="0" destOrd="0" presId="urn:microsoft.com/office/officeart/2005/8/layout/vProcess5"/>
    <dgm:cxn modelId="{C8AB61C3-F793-43A9-AF76-7E01EC59D578}" type="presParOf" srcId="{3D408B8D-A3BC-43C5-AFCB-24FB4644240E}" destId="{2225BE8A-25B2-4804-8153-69C2086D2FD5}" srcOrd="0" destOrd="0" presId="urn:microsoft.com/office/officeart/2005/8/layout/vProcess5"/>
    <dgm:cxn modelId="{760A0038-0D7A-49A5-BBFB-33326319BDAC}" type="presParOf" srcId="{3D408B8D-A3BC-43C5-AFCB-24FB4644240E}" destId="{BB4DBFF0-E7DC-43E1-ACAA-138155AA340D}" srcOrd="1" destOrd="0" presId="urn:microsoft.com/office/officeart/2005/8/layout/vProcess5"/>
    <dgm:cxn modelId="{90D3A0B4-62DE-4320-9085-7A9252F99226}" type="presParOf" srcId="{3D408B8D-A3BC-43C5-AFCB-24FB4644240E}" destId="{1503AF80-A558-4385-A130-78A8C4E77F97}" srcOrd="2" destOrd="0" presId="urn:microsoft.com/office/officeart/2005/8/layout/vProcess5"/>
    <dgm:cxn modelId="{D95F7BC7-4AF0-4A5B-B0CA-45F6FC31BB51}" type="presParOf" srcId="{3D408B8D-A3BC-43C5-AFCB-24FB4644240E}" destId="{E73DB2A4-4109-4298-8B36-A28D442C9FE9}" srcOrd="3" destOrd="0" presId="urn:microsoft.com/office/officeart/2005/8/layout/vProcess5"/>
    <dgm:cxn modelId="{5725B930-20BD-4A10-9BD0-0AA74653A1AD}" type="presParOf" srcId="{3D408B8D-A3BC-43C5-AFCB-24FB4644240E}" destId="{8B0F1E83-9027-4063-8FE4-507426D5F453}" srcOrd="4" destOrd="0" presId="urn:microsoft.com/office/officeart/2005/8/layout/vProcess5"/>
    <dgm:cxn modelId="{06572600-7CD5-4A8A-AEAE-4CB8B6C69CAB}" type="presParOf" srcId="{3D408B8D-A3BC-43C5-AFCB-24FB4644240E}" destId="{6948D470-CA65-4650-B533-A1581F26F9BE}" srcOrd="5" destOrd="0" presId="urn:microsoft.com/office/officeart/2005/8/layout/vProcess5"/>
    <dgm:cxn modelId="{9C67DFC7-26DE-4B6A-B5C8-5B7274DBEC4A}" type="presParOf" srcId="{3D408B8D-A3BC-43C5-AFCB-24FB4644240E}" destId="{FDFA4E9D-892A-458F-B0A2-FCD46FA26FA5}" srcOrd="6" destOrd="0" presId="urn:microsoft.com/office/officeart/2005/8/layout/vProcess5"/>
    <dgm:cxn modelId="{D7152BEC-C1CD-4116-A537-EF9E121BA4B7}" type="presParOf" srcId="{3D408B8D-A3BC-43C5-AFCB-24FB4644240E}" destId="{FE0B5247-C4B6-4E9D-8C35-12F2E1423DF0}" srcOrd="7" destOrd="0" presId="urn:microsoft.com/office/officeart/2005/8/layout/vProcess5"/>
    <dgm:cxn modelId="{F27BC236-E127-4B19-8DD9-602570E206AA}" type="presParOf" srcId="{3D408B8D-A3BC-43C5-AFCB-24FB4644240E}" destId="{CA6BF3A3-F705-43B2-A85D-8E3BA4CA25F4}" srcOrd="8" destOrd="0" presId="urn:microsoft.com/office/officeart/2005/8/layout/vProcess5"/>
    <dgm:cxn modelId="{F7548A47-8E8D-489A-BC73-D0CA5F9BDF35}" type="presParOf" srcId="{3D408B8D-A3BC-43C5-AFCB-24FB4644240E}" destId="{3EE72FB5-4EF6-4FE6-83DD-BD88CDB90255}" srcOrd="9" destOrd="0" presId="urn:microsoft.com/office/officeart/2005/8/layout/vProcess5"/>
    <dgm:cxn modelId="{263F5A64-CAB7-44BA-B856-79FFA491E43E}" type="presParOf" srcId="{3D408B8D-A3BC-43C5-AFCB-24FB4644240E}" destId="{57610934-14D0-4701-96B8-8EE824D15525}" srcOrd="10" destOrd="0" presId="urn:microsoft.com/office/officeart/2005/8/layout/vProcess5"/>
    <dgm:cxn modelId="{79D0F089-320C-4CCA-A46E-B7B29DEF6757}" type="presParOf" srcId="{3D408B8D-A3BC-43C5-AFCB-24FB4644240E}" destId="{16BEE244-4AEA-4A2B-9CBE-B6BFB7F3F77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6F44B-9CD1-419C-99D2-9341869F4F42}">
      <dsp:nvSpPr>
        <dsp:cNvPr id="0" name=""/>
        <dsp:cNvSpPr/>
      </dsp:nvSpPr>
      <dsp:spPr>
        <a:xfrm>
          <a:off x="0" y="0"/>
          <a:ext cx="7012370"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C0FE9431-3220-4360-B639-DD1902440F2E}">
      <dsp:nvSpPr>
        <dsp:cNvPr id="0" name=""/>
        <dsp:cNvSpPr/>
      </dsp:nvSpPr>
      <dsp:spPr>
        <a:xfrm>
          <a:off x="0" y="0"/>
          <a:ext cx="7012370" cy="58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INTRODUCTION</a:t>
          </a:r>
        </a:p>
      </dsp:txBody>
      <dsp:txXfrm>
        <a:off x="0" y="0"/>
        <a:ext cx="7012370" cy="588641"/>
      </dsp:txXfrm>
    </dsp:sp>
    <dsp:sp modelId="{293F7AD6-53F7-42B2-86EE-A5C59BB62D9E}">
      <dsp:nvSpPr>
        <dsp:cNvPr id="0" name=""/>
        <dsp:cNvSpPr/>
      </dsp:nvSpPr>
      <dsp:spPr>
        <a:xfrm>
          <a:off x="0" y="588641"/>
          <a:ext cx="7012370" cy="0"/>
        </a:xfrm>
        <a:prstGeom prst="line">
          <a:avLst/>
        </a:prstGeom>
        <a:gradFill rotWithShape="0">
          <a:gsLst>
            <a:gs pos="0">
              <a:schemeClr val="accent2">
                <a:hueOff val="-87387"/>
                <a:satOff val="4648"/>
                <a:lumOff val="1344"/>
                <a:alphaOff val="0"/>
                <a:tint val="98000"/>
                <a:lumMod val="110000"/>
              </a:schemeClr>
            </a:gs>
            <a:gs pos="84000">
              <a:schemeClr val="accent2">
                <a:hueOff val="-87387"/>
                <a:satOff val="4648"/>
                <a:lumOff val="1344"/>
                <a:alphaOff val="0"/>
                <a:shade val="90000"/>
                <a:lumMod val="88000"/>
              </a:schemeClr>
            </a:gs>
          </a:gsLst>
          <a:lin ang="5400000" scaled="0"/>
        </a:gradFill>
        <a:ln w="12700" cap="rnd" cmpd="sng" algn="ctr">
          <a:solidFill>
            <a:schemeClr val="accent2">
              <a:hueOff val="-87387"/>
              <a:satOff val="4648"/>
              <a:lumOff val="1344"/>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97E4BCF6-A105-40A2-8BD7-7595BD69F689}">
      <dsp:nvSpPr>
        <dsp:cNvPr id="0" name=""/>
        <dsp:cNvSpPr/>
      </dsp:nvSpPr>
      <dsp:spPr>
        <a:xfrm>
          <a:off x="0" y="588641"/>
          <a:ext cx="7012370" cy="58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LITERATURE REVIEW</a:t>
          </a:r>
        </a:p>
      </dsp:txBody>
      <dsp:txXfrm>
        <a:off x="0" y="588641"/>
        <a:ext cx="7012370" cy="588641"/>
      </dsp:txXfrm>
    </dsp:sp>
    <dsp:sp modelId="{580809B4-6262-4649-AB8F-2A08D6786D2F}">
      <dsp:nvSpPr>
        <dsp:cNvPr id="0" name=""/>
        <dsp:cNvSpPr/>
      </dsp:nvSpPr>
      <dsp:spPr>
        <a:xfrm>
          <a:off x="0" y="1177282"/>
          <a:ext cx="7012370" cy="0"/>
        </a:xfrm>
        <a:prstGeom prst="line">
          <a:avLst/>
        </a:prstGeom>
        <a:gradFill rotWithShape="0">
          <a:gsLst>
            <a:gs pos="0">
              <a:schemeClr val="accent2">
                <a:hueOff val="-174774"/>
                <a:satOff val="9296"/>
                <a:lumOff val="2689"/>
                <a:alphaOff val="0"/>
                <a:tint val="98000"/>
                <a:lumMod val="110000"/>
              </a:schemeClr>
            </a:gs>
            <a:gs pos="84000">
              <a:schemeClr val="accent2">
                <a:hueOff val="-174774"/>
                <a:satOff val="9296"/>
                <a:lumOff val="2689"/>
                <a:alphaOff val="0"/>
                <a:shade val="90000"/>
                <a:lumMod val="88000"/>
              </a:schemeClr>
            </a:gs>
          </a:gsLst>
          <a:lin ang="5400000" scaled="0"/>
        </a:gradFill>
        <a:ln w="12700" cap="rnd" cmpd="sng" algn="ctr">
          <a:solidFill>
            <a:schemeClr val="accent2">
              <a:hueOff val="-174774"/>
              <a:satOff val="9296"/>
              <a:lumOff val="2689"/>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94ADF4F9-1DA5-438B-9286-FC8EB7716CBE}">
      <dsp:nvSpPr>
        <dsp:cNvPr id="0" name=""/>
        <dsp:cNvSpPr/>
      </dsp:nvSpPr>
      <dsp:spPr>
        <a:xfrm>
          <a:off x="0" y="1177282"/>
          <a:ext cx="7012370" cy="58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OBJECTIVES</a:t>
          </a:r>
        </a:p>
      </dsp:txBody>
      <dsp:txXfrm>
        <a:off x="0" y="1177282"/>
        <a:ext cx="7012370" cy="588641"/>
      </dsp:txXfrm>
    </dsp:sp>
    <dsp:sp modelId="{24729D7B-1225-4E3F-9C8F-1A49E0D73472}">
      <dsp:nvSpPr>
        <dsp:cNvPr id="0" name=""/>
        <dsp:cNvSpPr/>
      </dsp:nvSpPr>
      <dsp:spPr>
        <a:xfrm>
          <a:off x="0" y="1765924"/>
          <a:ext cx="7012370" cy="0"/>
        </a:xfrm>
        <a:prstGeom prst="line">
          <a:avLst/>
        </a:prstGeom>
        <a:gradFill rotWithShape="0">
          <a:gsLst>
            <a:gs pos="0">
              <a:schemeClr val="accent2">
                <a:hueOff val="-262161"/>
                <a:satOff val="13944"/>
                <a:lumOff val="4033"/>
                <a:alphaOff val="0"/>
                <a:tint val="98000"/>
                <a:lumMod val="110000"/>
              </a:schemeClr>
            </a:gs>
            <a:gs pos="84000">
              <a:schemeClr val="accent2">
                <a:hueOff val="-262161"/>
                <a:satOff val="13944"/>
                <a:lumOff val="4033"/>
                <a:alphaOff val="0"/>
                <a:shade val="90000"/>
                <a:lumMod val="88000"/>
              </a:schemeClr>
            </a:gs>
          </a:gsLst>
          <a:lin ang="5400000" scaled="0"/>
        </a:gradFill>
        <a:ln w="12700" cap="rnd" cmpd="sng" algn="ctr">
          <a:solidFill>
            <a:schemeClr val="accent2">
              <a:hueOff val="-262161"/>
              <a:satOff val="13944"/>
              <a:lumOff val="4033"/>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D166301-DB52-4303-865F-D9CD8D9DCB79}">
      <dsp:nvSpPr>
        <dsp:cNvPr id="0" name=""/>
        <dsp:cNvSpPr/>
      </dsp:nvSpPr>
      <dsp:spPr>
        <a:xfrm>
          <a:off x="0" y="1765924"/>
          <a:ext cx="7012370" cy="58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EXPERIMENTAL DETAILS</a:t>
          </a:r>
        </a:p>
      </dsp:txBody>
      <dsp:txXfrm>
        <a:off x="0" y="1765924"/>
        <a:ext cx="7012370" cy="588641"/>
      </dsp:txXfrm>
    </dsp:sp>
    <dsp:sp modelId="{47DEC3BB-8DE9-4E1B-9390-01A6386E26F5}">
      <dsp:nvSpPr>
        <dsp:cNvPr id="0" name=""/>
        <dsp:cNvSpPr/>
      </dsp:nvSpPr>
      <dsp:spPr>
        <a:xfrm>
          <a:off x="0" y="2354565"/>
          <a:ext cx="7012370" cy="0"/>
        </a:xfrm>
        <a:prstGeom prst="line">
          <a:avLst/>
        </a:prstGeom>
        <a:gradFill rotWithShape="0">
          <a:gsLst>
            <a:gs pos="0">
              <a:schemeClr val="accent2">
                <a:hueOff val="-349548"/>
                <a:satOff val="18591"/>
                <a:lumOff val="5378"/>
                <a:alphaOff val="0"/>
                <a:tint val="98000"/>
                <a:lumMod val="110000"/>
              </a:schemeClr>
            </a:gs>
            <a:gs pos="84000">
              <a:schemeClr val="accent2">
                <a:hueOff val="-349548"/>
                <a:satOff val="18591"/>
                <a:lumOff val="5378"/>
                <a:alphaOff val="0"/>
                <a:shade val="90000"/>
                <a:lumMod val="88000"/>
              </a:schemeClr>
            </a:gs>
          </a:gsLst>
          <a:lin ang="5400000" scaled="0"/>
        </a:gradFill>
        <a:ln w="12700" cap="rnd" cmpd="sng" algn="ctr">
          <a:solidFill>
            <a:schemeClr val="accent2">
              <a:hueOff val="-349548"/>
              <a:satOff val="18591"/>
              <a:lumOff val="5378"/>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7B19642D-B2C0-4C5F-9562-495138482624}">
      <dsp:nvSpPr>
        <dsp:cNvPr id="0" name=""/>
        <dsp:cNvSpPr/>
      </dsp:nvSpPr>
      <dsp:spPr>
        <a:xfrm>
          <a:off x="0" y="2354565"/>
          <a:ext cx="7012370" cy="58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RESULTS AND DISCUSSION</a:t>
          </a:r>
        </a:p>
      </dsp:txBody>
      <dsp:txXfrm>
        <a:off x="0" y="2354565"/>
        <a:ext cx="7012370" cy="588641"/>
      </dsp:txXfrm>
    </dsp:sp>
    <dsp:sp modelId="{036815D6-E83B-4E93-AC9E-AF1751AC63F9}">
      <dsp:nvSpPr>
        <dsp:cNvPr id="0" name=""/>
        <dsp:cNvSpPr/>
      </dsp:nvSpPr>
      <dsp:spPr>
        <a:xfrm>
          <a:off x="0" y="2943206"/>
          <a:ext cx="7012370" cy="0"/>
        </a:xfrm>
        <a:prstGeom prst="line">
          <a:avLst/>
        </a:prstGeom>
        <a:gradFill rotWithShape="0">
          <a:gsLst>
            <a:gs pos="0">
              <a:schemeClr val="accent2">
                <a:hueOff val="-436935"/>
                <a:satOff val="23239"/>
                <a:lumOff val="6722"/>
                <a:alphaOff val="0"/>
                <a:tint val="98000"/>
                <a:lumMod val="110000"/>
              </a:schemeClr>
            </a:gs>
            <a:gs pos="84000">
              <a:schemeClr val="accent2">
                <a:hueOff val="-436935"/>
                <a:satOff val="23239"/>
                <a:lumOff val="6722"/>
                <a:alphaOff val="0"/>
                <a:shade val="90000"/>
                <a:lumMod val="88000"/>
              </a:schemeClr>
            </a:gs>
          </a:gsLst>
          <a:lin ang="5400000" scaled="0"/>
        </a:gradFill>
        <a:ln w="12700" cap="rnd" cmpd="sng" algn="ctr">
          <a:solidFill>
            <a:schemeClr val="accent2">
              <a:hueOff val="-436935"/>
              <a:satOff val="23239"/>
              <a:lumOff val="6722"/>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A2E5C91-87D9-495A-A418-2879F1B3437A}">
      <dsp:nvSpPr>
        <dsp:cNvPr id="0" name=""/>
        <dsp:cNvSpPr/>
      </dsp:nvSpPr>
      <dsp:spPr>
        <a:xfrm>
          <a:off x="0" y="2943206"/>
          <a:ext cx="7012370" cy="58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CONCLUSION</a:t>
          </a:r>
        </a:p>
      </dsp:txBody>
      <dsp:txXfrm>
        <a:off x="0" y="2943206"/>
        <a:ext cx="7012370" cy="588641"/>
      </dsp:txXfrm>
    </dsp:sp>
    <dsp:sp modelId="{6E7C9DBB-0C59-4A53-8237-F9E12D3DCDDC}">
      <dsp:nvSpPr>
        <dsp:cNvPr id="0" name=""/>
        <dsp:cNvSpPr/>
      </dsp:nvSpPr>
      <dsp:spPr>
        <a:xfrm>
          <a:off x="0" y="3531848"/>
          <a:ext cx="7012370" cy="0"/>
        </a:xfrm>
        <a:prstGeom prst="line">
          <a:avLst/>
        </a:prstGeom>
        <a:gradFill rotWithShape="0">
          <a:gsLst>
            <a:gs pos="0">
              <a:schemeClr val="accent2">
                <a:hueOff val="-524322"/>
                <a:satOff val="27887"/>
                <a:lumOff val="8067"/>
                <a:alphaOff val="0"/>
                <a:tint val="98000"/>
                <a:lumMod val="110000"/>
              </a:schemeClr>
            </a:gs>
            <a:gs pos="84000">
              <a:schemeClr val="accent2">
                <a:hueOff val="-524322"/>
                <a:satOff val="27887"/>
                <a:lumOff val="8067"/>
                <a:alphaOff val="0"/>
                <a:shade val="90000"/>
                <a:lumMod val="88000"/>
              </a:schemeClr>
            </a:gs>
          </a:gsLst>
          <a:lin ang="5400000" scaled="0"/>
        </a:gradFill>
        <a:ln w="12700" cap="rnd" cmpd="sng" algn="ctr">
          <a:solidFill>
            <a:schemeClr val="accent2">
              <a:hueOff val="-524322"/>
              <a:satOff val="27887"/>
              <a:lumOff val="8067"/>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019597FD-1BBC-4758-82D7-61C35176B8E7}">
      <dsp:nvSpPr>
        <dsp:cNvPr id="0" name=""/>
        <dsp:cNvSpPr/>
      </dsp:nvSpPr>
      <dsp:spPr>
        <a:xfrm>
          <a:off x="0" y="3531848"/>
          <a:ext cx="7012370" cy="58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FUTURE WORK</a:t>
          </a:r>
        </a:p>
      </dsp:txBody>
      <dsp:txXfrm>
        <a:off x="0" y="3531848"/>
        <a:ext cx="7012370" cy="588641"/>
      </dsp:txXfrm>
    </dsp:sp>
    <dsp:sp modelId="{4331A696-DE87-4C9B-845F-4403B04AAC62}">
      <dsp:nvSpPr>
        <dsp:cNvPr id="0" name=""/>
        <dsp:cNvSpPr/>
      </dsp:nvSpPr>
      <dsp:spPr>
        <a:xfrm>
          <a:off x="0" y="4120489"/>
          <a:ext cx="7012370" cy="0"/>
        </a:xfrm>
        <a:prstGeom prst="line">
          <a:avLst/>
        </a:prstGeom>
        <a:gradFill rotWithShape="0">
          <a:gsLst>
            <a:gs pos="0">
              <a:schemeClr val="accent2">
                <a:hueOff val="-611709"/>
                <a:satOff val="32535"/>
                <a:lumOff val="9411"/>
                <a:alphaOff val="0"/>
                <a:tint val="98000"/>
                <a:lumMod val="110000"/>
              </a:schemeClr>
            </a:gs>
            <a:gs pos="84000">
              <a:schemeClr val="accent2">
                <a:hueOff val="-611709"/>
                <a:satOff val="32535"/>
                <a:lumOff val="9411"/>
                <a:alphaOff val="0"/>
                <a:shade val="90000"/>
                <a:lumMod val="88000"/>
              </a:schemeClr>
            </a:gs>
          </a:gsLst>
          <a:lin ang="5400000" scaled="0"/>
        </a:gradFill>
        <a:ln w="12700" cap="rnd" cmpd="sng" algn="ctr">
          <a:solidFill>
            <a:schemeClr val="accent2">
              <a:hueOff val="-611709"/>
              <a:satOff val="32535"/>
              <a:lumOff val="9411"/>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2004C80B-1D8A-4370-842E-F335271666F2}">
      <dsp:nvSpPr>
        <dsp:cNvPr id="0" name=""/>
        <dsp:cNvSpPr/>
      </dsp:nvSpPr>
      <dsp:spPr>
        <a:xfrm>
          <a:off x="0" y="4120489"/>
          <a:ext cx="7012370" cy="58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REFERENCES</a:t>
          </a:r>
        </a:p>
      </dsp:txBody>
      <dsp:txXfrm>
        <a:off x="0" y="4120489"/>
        <a:ext cx="7012370" cy="5886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DBFF0-E7DC-43E1-ACAA-138155AA340D}">
      <dsp:nvSpPr>
        <dsp:cNvPr id="0" name=""/>
        <dsp:cNvSpPr/>
      </dsp:nvSpPr>
      <dsp:spPr>
        <a:xfrm>
          <a:off x="0" y="0"/>
          <a:ext cx="9034780" cy="924814"/>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Times New Roman" panose="02020603050405020304" pitchFamily="18" charset="0"/>
              <a:cs typeface="Times New Roman" panose="02020603050405020304" pitchFamily="18" charset="0"/>
            </a:rPr>
            <a:t>* Formulating analytical model for calculating MRR including the overcut.</a:t>
          </a:r>
        </a:p>
        <a:p>
          <a:pPr marL="0" lvl="0" indent="0" algn="l" defTabSz="800100">
            <a:lnSpc>
              <a:spcPct val="90000"/>
            </a:lnSpc>
            <a:spcBef>
              <a:spcPct val="0"/>
            </a:spcBef>
            <a:spcAft>
              <a:spcPct val="35000"/>
            </a:spcAft>
            <a:buNone/>
          </a:pPr>
          <a:r>
            <a:rPr lang="en-US" sz="1800" kern="1200" dirty="0">
              <a:solidFill>
                <a:schemeClr val="tx1"/>
              </a:solidFill>
              <a:latin typeface="Times New Roman" panose="02020603050405020304" pitchFamily="18" charset="0"/>
              <a:cs typeface="Times New Roman" panose="02020603050405020304" pitchFamily="18" charset="0"/>
            </a:rPr>
            <a:t>* A code to solve the equation for MRR was written by using MATLAB.</a:t>
          </a:r>
        </a:p>
      </dsp:txBody>
      <dsp:txXfrm>
        <a:off x="27087" y="27087"/>
        <a:ext cx="7958686" cy="870640"/>
      </dsp:txXfrm>
    </dsp:sp>
    <dsp:sp modelId="{1503AF80-A558-4385-A130-78A8C4E77F97}">
      <dsp:nvSpPr>
        <dsp:cNvPr id="0" name=""/>
        <dsp:cNvSpPr/>
      </dsp:nvSpPr>
      <dsp:spPr>
        <a:xfrm>
          <a:off x="643818" y="1092962"/>
          <a:ext cx="9260468" cy="924814"/>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dirty="0">
              <a:solidFill>
                <a:schemeClr val="tx1"/>
              </a:solidFill>
              <a:latin typeface="Times New Roman" panose="02020603050405020304" pitchFamily="18" charset="0"/>
              <a:cs typeface="Times New Roman" panose="02020603050405020304" pitchFamily="18" charset="0"/>
            </a:rPr>
            <a:t>* Assembling</a:t>
          </a:r>
          <a:r>
            <a:rPr lang="en-US" sz="1800" kern="1200" baseline="0" dirty="0">
              <a:solidFill>
                <a:schemeClr val="tx1"/>
              </a:solidFill>
              <a:latin typeface="Times New Roman" panose="02020603050405020304" pitchFamily="18" charset="0"/>
              <a:cs typeface="Times New Roman" panose="02020603050405020304" pitchFamily="18" charset="0"/>
            </a:rPr>
            <a:t> of the equipment, Ultrasonic generator &amp; transducers existing setup. </a:t>
          </a:r>
        </a:p>
        <a:p>
          <a:pPr marL="0" lvl="0" indent="0" algn="just" defTabSz="800100">
            <a:lnSpc>
              <a:spcPct val="90000"/>
            </a:lnSpc>
            <a:spcBef>
              <a:spcPct val="0"/>
            </a:spcBef>
            <a:spcAft>
              <a:spcPct val="35000"/>
            </a:spcAft>
            <a:buNone/>
          </a:pPr>
          <a:r>
            <a:rPr lang="en-US" sz="1800" kern="1200" baseline="0" dirty="0">
              <a:solidFill>
                <a:schemeClr val="tx1"/>
              </a:solidFill>
              <a:latin typeface="Times New Roman" panose="02020603050405020304" pitchFamily="18" charset="0"/>
              <a:cs typeface="Times New Roman" panose="02020603050405020304" pitchFamily="18" charset="0"/>
            </a:rPr>
            <a:t>* Pulse generator was used to give the required Pulse DC input.</a:t>
          </a:r>
        </a:p>
      </dsp:txBody>
      <dsp:txXfrm>
        <a:off x="670905" y="1120049"/>
        <a:ext cx="7814585" cy="870640"/>
      </dsp:txXfrm>
    </dsp:sp>
    <dsp:sp modelId="{E73DB2A4-4109-4298-8B36-A28D442C9FE9}">
      <dsp:nvSpPr>
        <dsp:cNvPr id="0" name=""/>
        <dsp:cNvSpPr/>
      </dsp:nvSpPr>
      <dsp:spPr>
        <a:xfrm>
          <a:off x="1502032" y="2185924"/>
          <a:ext cx="9034780" cy="924814"/>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Times New Roman" panose="02020603050405020304" pitchFamily="18" charset="0"/>
              <a:cs typeface="Times New Roman" panose="02020603050405020304" pitchFamily="18" charset="0"/>
            </a:rPr>
            <a:t>* Process demonstration &amp; to carry out detailed experimentation to study the </a:t>
          </a:r>
          <a:r>
            <a:rPr lang="en-US" sz="2000" kern="1200" dirty="0">
              <a:solidFill>
                <a:srgbClr val="45CBE8"/>
              </a:solidFill>
              <a:latin typeface="Times New Roman" panose="02020603050405020304" pitchFamily="18" charset="0"/>
              <a:cs typeface="Times New Roman" panose="02020603050405020304" pitchFamily="18" charset="0"/>
            </a:rPr>
            <a:t>…. .</a:t>
          </a:r>
          <a:r>
            <a:rPr lang="en-US" sz="2000" kern="1200" dirty="0">
              <a:solidFill>
                <a:schemeClr val="tx1"/>
              </a:solidFill>
              <a:latin typeface="Times New Roman" panose="02020603050405020304" pitchFamily="18" charset="0"/>
              <a:cs typeface="Times New Roman" panose="02020603050405020304" pitchFamily="18" charset="0"/>
            </a:rPr>
            <a:t>  </a:t>
          </a:r>
          <a:r>
            <a:rPr lang="en-US" sz="1800" kern="1200" dirty="0">
              <a:solidFill>
                <a:schemeClr val="tx1"/>
              </a:solidFill>
              <a:latin typeface="Times New Roman" panose="02020603050405020304" pitchFamily="18" charset="0"/>
              <a:cs typeface="Times New Roman" panose="02020603050405020304" pitchFamily="18" charset="0"/>
            </a:rPr>
            <a:t>effect of process parameters on cut quality.</a:t>
          </a:r>
        </a:p>
        <a:p>
          <a:pPr marL="0" lvl="0" indent="0" algn="l" defTabSz="800100">
            <a:lnSpc>
              <a:spcPct val="90000"/>
            </a:lnSpc>
            <a:spcBef>
              <a:spcPct val="0"/>
            </a:spcBef>
            <a:spcAft>
              <a:spcPct val="35000"/>
            </a:spcAft>
            <a:buNone/>
          </a:pPr>
          <a:r>
            <a:rPr lang="en-US" sz="1800" kern="1200" dirty="0">
              <a:solidFill>
                <a:schemeClr val="tx1"/>
              </a:solidFill>
              <a:latin typeface="Times New Roman" panose="02020603050405020304" pitchFamily="18" charset="0"/>
              <a:cs typeface="Times New Roman" panose="02020603050405020304" pitchFamily="18" charset="0"/>
            </a:rPr>
            <a:t>* The design of the experiments was done in Design Experts using RSM.</a:t>
          </a:r>
        </a:p>
      </dsp:txBody>
      <dsp:txXfrm>
        <a:off x="1529119" y="2213011"/>
        <a:ext cx="7634107" cy="870640"/>
      </dsp:txXfrm>
    </dsp:sp>
    <dsp:sp modelId="{8B0F1E83-9027-4063-8FE4-507426D5F453}">
      <dsp:nvSpPr>
        <dsp:cNvPr id="0" name=""/>
        <dsp:cNvSpPr/>
      </dsp:nvSpPr>
      <dsp:spPr>
        <a:xfrm>
          <a:off x="2258695" y="3278885"/>
          <a:ext cx="9034780" cy="924814"/>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dirty="0">
              <a:solidFill>
                <a:schemeClr val="tx1"/>
              </a:solidFill>
              <a:latin typeface="Times New Roman" panose="02020603050405020304" pitchFamily="18" charset="0"/>
              <a:cs typeface="Times New Roman" panose="02020603050405020304" pitchFamily="18" charset="0"/>
            </a:rPr>
            <a:t>* Regression analysis was done on Aluminum and Inconel sheets to predict the </a:t>
          </a:r>
          <a:br>
            <a:rPr lang="en-IN" sz="1800" kern="1200" dirty="0">
              <a:solidFill>
                <a:schemeClr val="tx1"/>
              </a:solidFill>
            </a:rPr>
          </a:br>
          <a:r>
            <a:rPr lang="en-IN" sz="1800" kern="1200" dirty="0">
              <a:solidFill>
                <a:schemeClr val="tx1"/>
              </a:solidFill>
            </a:rPr>
            <a:t>   </a:t>
          </a:r>
          <a:r>
            <a:rPr lang="en-US" sz="1800" kern="1200" dirty="0">
              <a:solidFill>
                <a:schemeClr val="tx1"/>
              </a:solidFill>
              <a:latin typeface="Times New Roman" panose="02020603050405020304" pitchFamily="18" charset="0"/>
              <a:cs typeface="Times New Roman" panose="02020603050405020304" pitchFamily="18" charset="0"/>
            </a:rPr>
            <a:t>effects of Pulse frequency, duty cycle and ultrasonic vibration frequency on </a:t>
          </a:r>
          <a:br>
            <a:rPr lang="en-IN" sz="1800" kern="1200" dirty="0">
              <a:solidFill>
                <a:schemeClr val="tx1"/>
              </a:solidFill>
            </a:rPr>
          </a:br>
          <a:r>
            <a:rPr lang="en-IN" sz="1800" kern="1200" dirty="0">
              <a:solidFill>
                <a:schemeClr val="tx1"/>
              </a:solidFill>
            </a:rPr>
            <a:t>   </a:t>
          </a:r>
          <a:r>
            <a:rPr lang="en-US" sz="1800" kern="1200" dirty="0">
              <a:solidFill>
                <a:schemeClr val="tx1"/>
              </a:solidFill>
              <a:latin typeface="Times New Roman" panose="02020603050405020304" pitchFamily="18" charset="0"/>
              <a:cs typeface="Times New Roman" panose="02020603050405020304" pitchFamily="18" charset="0"/>
            </a:rPr>
            <a:t>MRR, Overcut and Hole diameter.</a:t>
          </a:r>
          <a:endParaRPr lang="en-US" sz="1800" kern="1200" dirty="0">
            <a:solidFill>
              <a:schemeClr val="tx1"/>
            </a:solidFill>
          </a:endParaRPr>
        </a:p>
      </dsp:txBody>
      <dsp:txXfrm>
        <a:off x="2285782" y="3305972"/>
        <a:ext cx="7622814" cy="870640"/>
      </dsp:txXfrm>
    </dsp:sp>
    <dsp:sp modelId="{6948D470-CA65-4650-B533-A1581F26F9BE}">
      <dsp:nvSpPr>
        <dsp:cNvPr id="0" name=""/>
        <dsp:cNvSpPr/>
      </dsp:nvSpPr>
      <dsp:spPr>
        <a:xfrm>
          <a:off x="8433650" y="708323"/>
          <a:ext cx="601129" cy="601129"/>
        </a:xfrm>
        <a:prstGeom prst="downArrow">
          <a:avLst>
            <a:gd name="adj1" fmla="val 55000"/>
            <a:gd name="adj2" fmla="val 45000"/>
          </a:avLst>
        </a:prstGeom>
        <a:solidFill>
          <a:schemeClr val="accent3">
            <a:alpha val="90000"/>
            <a:tint val="40000"/>
            <a:hueOff val="0"/>
            <a:satOff val="0"/>
            <a:lumOff val="0"/>
            <a:alphaOff val="0"/>
          </a:schemeClr>
        </a:solidFill>
        <a:ln w="2222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568904" y="708323"/>
        <a:ext cx="330621" cy="452350"/>
      </dsp:txXfrm>
    </dsp:sp>
    <dsp:sp modelId="{FDFA4E9D-892A-458F-B0A2-FCD46FA26FA5}">
      <dsp:nvSpPr>
        <dsp:cNvPr id="0" name=""/>
        <dsp:cNvSpPr/>
      </dsp:nvSpPr>
      <dsp:spPr>
        <a:xfrm>
          <a:off x="9190313" y="1801285"/>
          <a:ext cx="601129" cy="601129"/>
        </a:xfrm>
        <a:prstGeom prst="downArrow">
          <a:avLst>
            <a:gd name="adj1" fmla="val 55000"/>
            <a:gd name="adj2" fmla="val 45000"/>
          </a:avLst>
        </a:prstGeom>
        <a:solidFill>
          <a:schemeClr val="accent3">
            <a:alpha val="90000"/>
            <a:tint val="40000"/>
            <a:hueOff val="0"/>
            <a:satOff val="0"/>
            <a:lumOff val="0"/>
            <a:alphaOff val="0"/>
          </a:schemeClr>
        </a:solidFill>
        <a:ln w="2222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5567" y="1801285"/>
        <a:ext cx="330621" cy="452350"/>
      </dsp:txXfrm>
    </dsp:sp>
    <dsp:sp modelId="{FE0B5247-C4B6-4E9D-8C35-12F2E1423DF0}">
      <dsp:nvSpPr>
        <dsp:cNvPr id="0" name=""/>
        <dsp:cNvSpPr/>
      </dsp:nvSpPr>
      <dsp:spPr>
        <a:xfrm>
          <a:off x="9935683" y="2894247"/>
          <a:ext cx="601129" cy="601129"/>
        </a:xfrm>
        <a:prstGeom prst="downArrow">
          <a:avLst>
            <a:gd name="adj1" fmla="val 55000"/>
            <a:gd name="adj2" fmla="val 45000"/>
          </a:avLst>
        </a:prstGeom>
        <a:solidFill>
          <a:schemeClr val="accent3">
            <a:alpha val="90000"/>
            <a:tint val="40000"/>
            <a:hueOff val="0"/>
            <a:satOff val="0"/>
            <a:lumOff val="0"/>
            <a:alphaOff val="0"/>
          </a:schemeClr>
        </a:solidFill>
        <a:ln w="2222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0070937" y="2894247"/>
        <a:ext cx="330621" cy="4523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5A533-E6BE-4CE9-A189-B81993CB7EDC}" type="datetimeFigureOut">
              <a:rPr lang="en-IN" smtClean="0"/>
              <a:t>20-06-2022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CB9FF-537D-448A-ACF8-E185A8A72110}" type="slidenum">
              <a:rPr lang="en-IN" smtClean="0"/>
              <a:t>‹#›</a:t>
            </a:fld>
            <a:endParaRPr lang="en-IN"/>
          </a:p>
        </p:txBody>
      </p:sp>
    </p:spTree>
    <p:extLst>
      <p:ext uri="{BB962C8B-B14F-4D97-AF65-F5344CB8AC3E}">
        <p14:creationId xmlns:p14="http://schemas.microsoft.com/office/powerpoint/2010/main" val="244310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0CB9FF-537D-448A-ACF8-E185A8A72110}" type="slidenum">
              <a:rPr lang="en-IN" smtClean="0"/>
              <a:t>1</a:t>
            </a:fld>
            <a:endParaRPr lang="en-IN"/>
          </a:p>
        </p:txBody>
      </p:sp>
    </p:spTree>
    <p:extLst>
      <p:ext uri="{BB962C8B-B14F-4D97-AF65-F5344CB8AC3E}">
        <p14:creationId xmlns:p14="http://schemas.microsoft.com/office/powerpoint/2010/main" val="240699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0CB9FF-537D-448A-ACF8-E185A8A72110}" type="slidenum">
              <a:rPr lang="en-IN" smtClean="0"/>
              <a:t>43</a:t>
            </a:fld>
            <a:endParaRPr lang="en-IN"/>
          </a:p>
        </p:txBody>
      </p:sp>
    </p:spTree>
    <p:extLst>
      <p:ext uri="{BB962C8B-B14F-4D97-AF65-F5344CB8AC3E}">
        <p14:creationId xmlns:p14="http://schemas.microsoft.com/office/powerpoint/2010/main" val="236788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DFD74565-5529-4860-A192-179120C048FD}" type="datetime1">
              <a:rPr lang="en-IN" smtClean="0"/>
              <a:t>20-06-2022</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CF565DC8-7126-4D81-8F60-60703EC8A2BD}" type="slidenum">
              <a:rPr lang="en-IN" smtClean="0"/>
              <a:t>‹#›</a:t>
            </a:fld>
            <a:endParaRPr lang="en-IN"/>
          </a:p>
        </p:txBody>
      </p:sp>
    </p:spTree>
    <p:extLst>
      <p:ext uri="{BB962C8B-B14F-4D97-AF65-F5344CB8AC3E}">
        <p14:creationId xmlns:p14="http://schemas.microsoft.com/office/powerpoint/2010/main" val="356974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265ADE-4BCA-4EFE-8047-CB35D08E2656}" type="datetime1">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565DC8-7126-4D81-8F60-60703EC8A2BD}" type="slidenum">
              <a:rPr lang="en-IN" smtClean="0"/>
              <a:t>‹#›</a:t>
            </a:fld>
            <a:endParaRPr lang="en-IN"/>
          </a:p>
        </p:txBody>
      </p:sp>
    </p:spTree>
    <p:extLst>
      <p:ext uri="{BB962C8B-B14F-4D97-AF65-F5344CB8AC3E}">
        <p14:creationId xmlns:p14="http://schemas.microsoft.com/office/powerpoint/2010/main" val="1219504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DB2FBA3-39FB-4CF4-90E6-4DB8CB14A53D}" type="datetime1">
              <a:rPr lang="en-IN" smtClean="0"/>
              <a:t>20-06-2022</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CF565DC8-7126-4D81-8F60-60703EC8A2BD}" type="slidenum">
              <a:rPr lang="en-IN" smtClean="0"/>
              <a:t>‹#›</a:t>
            </a:fld>
            <a:endParaRPr lang="en-IN"/>
          </a:p>
        </p:txBody>
      </p:sp>
    </p:spTree>
    <p:extLst>
      <p:ext uri="{BB962C8B-B14F-4D97-AF65-F5344CB8AC3E}">
        <p14:creationId xmlns:p14="http://schemas.microsoft.com/office/powerpoint/2010/main" val="733490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9057D-97CF-4A83-B1EB-9C54EB60118B}" type="datetime1">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CF565DC8-7126-4D81-8F60-60703EC8A2BD}" type="slidenum">
              <a:rPr lang="en-IN" smtClean="0"/>
              <a:t>‹#›</a:t>
            </a:fld>
            <a:endParaRPr lang="en-IN"/>
          </a:p>
        </p:txBody>
      </p:sp>
    </p:spTree>
    <p:extLst>
      <p:ext uri="{BB962C8B-B14F-4D97-AF65-F5344CB8AC3E}">
        <p14:creationId xmlns:p14="http://schemas.microsoft.com/office/powerpoint/2010/main" val="261956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2AC7371-1BF6-439F-877D-3639F70ECB9A}" type="datetime1">
              <a:rPr lang="en-IN" smtClean="0"/>
              <a:t>20-06-2022</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F565DC8-7126-4D81-8F60-60703EC8A2BD}" type="slidenum">
              <a:rPr lang="en-IN" smtClean="0"/>
              <a:t>‹#›</a:t>
            </a:fld>
            <a:endParaRPr lang="en-IN"/>
          </a:p>
        </p:txBody>
      </p:sp>
    </p:spTree>
    <p:extLst>
      <p:ext uri="{BB962C8B-B14F-4D97-AF65-F5344CB8AC3E}">
        <p14:creationId xmlns:p14="http://schemas.microsoft.com/office/powerpoint/2010/main" val="3522293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6617AE-F881-4D7D-8F36-7BEDB925AA22}" type="datetime1">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565DC8-7126-4D81-8F60-60703EC8A2BD}" type="slidenum">
              <a:rPr lang="en-IN" smtClean="0"/>
              <a:t>‹#›</a:t>
            </a:fld>
            <a:endParaRPr lang="en-IN"/>
          </a:p>
        </p:txBody>
      </p:sp>
    </p:spTree>
    <p:extLst>
      <p:ext uri="{BB962C8B-B14F-4D97-AF65-F5344CB8AC3E}">
        <p14:creationId xmlns:p14="http://schemas.microsoft.com/office/powerpoint/2010/main" val="242786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05FCBA-081A-4FF7-BEB8-4F81378285FF}" type="datetime1">
              <a:rPr lang="en-IN" smtClean="0"/>
              <a:t>20-06-2022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565DC8-7126-4D81-8F60-60703EC8A2BD}" type="slidenum">
              <a:rPr lang="en-IN" smtClean="0"/>
              <a:t>‹#›</a:t>
            </a:fld>
            <a:endParaRPr lang="en-IN"/>
          </a:p>
        </p:txBody>
      </p:sp>
    </p:spTree>
    <p:extLst>
      <p:ext uri="{BB962C8B-B14F-4D97-AF65-F5344CB8AC3E}">
        <p14:creationId xmlns:p14="http://schemas.microsoft.com/office/powerpoint/2010/main" val="4245765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B37D7F0-49D6-4675-80DD-6843F1EB8FEB}" type="datetime1">
              <a:rPr lang="en-IN" smtClean="0"/>
              <a:t>20-06-2022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565DC8-7126-4D81-8F60-60703EC8A2BD}" type="slidenum">
              <a:rPr lang="en-IN" smtClean="0"/>
              <a:t>‹#›</a:t>
            </a:fld>
            <a:endParaRPr lang="en-IN"/>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85257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8735FC-BB23-4FE2-9E80-36A4179AF6AA}" type="datetime1">
              <a:rPr lang="en-IN" smtClean="0"/>
              <a:t>20-06-2022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F565DC8-7126-4D81-8F60-60703EC8A2BD}" type="slidenum">
              <a:rPr lang="en-IN" smtClean="0"/>
              <a:t>‹#›</a:t>
            </a:fld>
            <a:endParaRPr lang="en-IN"/>
          </a:p>
        </p:txBody>
      </p:sp>
    </p:spTree>
    <p:extLst>
      <p:ext uri="{BB962C8B-B14F-4D97-AF65-F5344CB8AC3E}">
        <p14:creationId xmlns:p14="http://schemas.microsoft.com/office/powerpoint/2010/main" val="937002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24563DC-5FED-4049-874F-5CE1C1FFFC2B}" type="datetime1">
              <a:rPr lang="en-IN" smtClean="0"/>
              <a:t>20-06-2022</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F565DC8-7126-4D81-8F60-60703EC8A2BD}" type="slidenum">
              <a:rPr lang="en-IN" smtClean="0"/>
              <a:t>‹#›</a:t>
            </a:fld>
            <a:endParaRPr lang="en-IN"/>
          </a:p>
        </p:txBody>
      </p:sp>
    </p:spTree>
    <p:extLst>
      <p:ext uri="{BB962C8B-B14F-4D97-AF65-F5344CB8AC3E}">
        <p14:creationId xmlns:p14="http://schemas.microsoft.com/office/powerpoint/2010/main" val="192353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A3041F-B6CD-4026-91AB-07BD1356C4F5}" type="datetime1">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565DC8-7126-4D81-8F60-60703EC8A2BD}" type="slidenum">
              <a:rPr lang="en-IN" smtClean="0"/>
              <a:t>‹#›</a:t>
            </a:fld>
            <a:endParaRPr lang="en-IN"/>
          </a:p>
        </p:txBody>
      </p:sp>
    </p:spTree>
    <p:extLst>
      <p:ext uri="{BB962C8B-B14F-4D97-AF65-F5344CB8AC3E}">
        <p14:creationId xmlns:p14="http://schemas.microsoft.com/office/powerpoint/2010/main" val="1377832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C5A2D0A-86CC-4EF2-9AC8-970699432C06}" type="datetime1">
              <a:rPr lang="en-IN" smtClean="0"/>
              <a:t>20-06-2022</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CF565DC8-7126-4D81-8F60-60703EC8A2BD}"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11249278"/>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21566B89-C470-4C69-8689-38673C7B7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0708B1-1822-4D0E-B3F8-BF6E36438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7363959"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EAB69CE-6296-4D71-8DB3-BF71FD518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39774" y="453643"/>
            <a:ext cx="329184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45B34FBD-A817-4E6B-8CD9-1BCA9CB6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89" y="681070"/>
            <a:ext cx="7363960" cy="5693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904FDD-E9E6-4C36-A588-A6D40E57AB42}"/>
              </a:ext>
            </a:extLst>
          </p:cNvPr>
          <p:cNvSpPr>
            <a:spLocks noGrp="1"/>
          </p:cNvSpPr>
          <p:nvPr>
            <p:ph type="ctrTitle"/>
          </p:nvPr>
        </p:nvSpPr>
        <p:spPr>
          <a:xfrm>
            <a:off x="971329" y="1279233"/>
            <a:ext cx="6583680" cy="3492906"/>
          </a:xfrm>
        </p:spPr>
        <p:txBody>
          <a:bodyPr vert="horz" lIns="91440" tIns="45720" rIns="91440" bIns="45720" rtlCol="0" anchor="ctr">
            <a:normAutofit/>
          </a:bodyPr>
          <a:lstStyle/>
          <a:p>
            <a:pPr algn="ctr">
              <a:lnSpc>
                <a:spcPct val="90000"/>
              </a:lnSpc>
            </a:pPr>
            <a:r>
              <a:rPr lang="en-US" dirty="0">
                <a:solidFill>
                  <a:srgbClr val="FFFFFF"/>
                </a:solidFill>
                <a:effectLst/>
                <a:latin typeface="Times New Roman" panose="02020603050405020304" pitchFamily="18" charset="0"/>
                <a:cs typeface="Times New Roman" panose="02020603050405020304" pitchFamily="18" charset="0"/>
              </a:rPr>
              <a:t>Ultrasonic vibration assisted Electro-jet machining for macro to micro-Drilling  applications of metal sheets/foils</a:t>
            </a:r>
            <a:endParaRPr lang="en-US" dirty="0">
              <a:solidFill>
                <a:srgbClr val="FFFFFF"/>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BE7E70D-EAFB-51AF-1AC5-7B696E0CA4BC}"/>
              </a:ext>
            </a:extLst>
          </p:cNvPr>
          <p:cNvSpPr txBox="1"/>
          <p:nvPr/>
        </p:nvSpPr>
        <p:spPr>
          <a:xfrm>
            <a:off x="1993795" y="5136684"/>
            <a:ext cx="6245979" cy="830997"/>
          </a:xfrm>
          <a:prstGeom prst="rect">
            <a:avLst/>
          </a:prstGeom>
          <a:noFill/>
        </p:spPr>
        <p:txBody>
          <a:bodyPr wrap="square" rtlCol="0">
            <a:spAutoFit/>
          </a:bodyPr>
          <a:lstStyle/>
          <a:p>
            <a:r>
              <a:rPr lang="en-US" sz="2400" dirty="0">
                <a:solidFill>
                  <a:schemeClr val="bg1"/>
                </a:solidFill>
                <a:latin typeface="Cambria" panose="02040503050406030204" pitchFamily="18" charset="0"/>
                <a:ea typeface="Cambria" panose="02040503050406030204" pitchFamily="18" charset="0"/>
              </a:rPr>
              <a:t>School of Mechanical Sciences</a:t>
            </a:r>
          </a:p>
          <a:p>
            <a:r>
              <a:rPr lang="en-US" sz="2400" dirty="0">
                <a:solidFill>
                  <a:schemeClr val="bg1"/>
                </a:solidFill>
                <a:latin typeface="Cambria" panose="02040503050406030204" pitchFamily="18" charset="0"/>
                <a:ea typeface="Cambria" panose="02040503050406030204" pitchFamily="18" charset="0"/>
              </a:rPr>
              <a:t>Indian Institute of Technology Bhubaneswar</a:t>
            </a:r>
            <a:endParaRPr lang="en-IN" sz="2400" dirty="0">
              <a:solidFill>
                <a:schemeClr val="bg1"/>
              </a:solidFill>
              <a:latin typeface="Cambria" panose="02040503050406030204" pitchFamily="18" charset="0"/>
              <a:ea typeface="Cambria" panose="02040503050406030204" pitchFamily="18" charset="0"/>
            </a:endParaRPr>
          </a:p>
        </p:txBody>
      </p:sp>
      <p:sp>
        <p:nvSpPr>
          <p:cNvPr id="6" name="Rectangle 5">
            <a:extLst>
              <a:ext uri="{FF2B5EF4-FFF2-40B4-BE49-F238E27FC236}">
                <a16:creationId xmlns:a16="http://schemas.microsoft.com/office/drawing/2014/main" id="{B7BDC1B5-3E50-0473-F04D-B62097F08D83}"/>
              </a:ext>
            </a:extLst>
          </p:cNvPr>
          <p:cNvSpPr/>
          <p:nvPr/>
        </p:nvSpPr>
        <p:spPr>
          <a:xfrm>
            <a:off x="688157" y="4864231"/>
            <a:ext cx="1305638" cy="13126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2" descr="IIT Bhubaneswar - Wikipedia">
            <a:extLst>
              <a:ext uri="{FF2B5EF4-FFF2-40B4-BE49-F238E27FC236}">
                <a16:creationId xmlns:a16="http://schemas.microsoft.com/office/drawing/2014/main" id="{7D60D35D-87E0-0561-175A-D4FF0C2A8E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110" y="4920011"/>
            <a:ext cx="1343731" cy="12440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9B6B4C-3E98-1C1D-ABC2-CCD0B58FF459}"/>
              </a:ext>
            </a:extLst>
          </p:cNvPr>
          <p:cNvSpPr txBox="1"/>
          <p:nvPr/>
        </p:nvSpPr>
        <p:spPr>
          <a:xfrm>
            <a:off x="8502538" y="1166842"/>
            <a:ext cx="3167851" cy="5478423"/>
          </a:xfrm>
          <a:prstGeom prst="rect">
            <a:avLst/>
          </a:prstGeom>
          <a:noFill/>
        </p:spPr>
        <p:txBody>
          <a:bodyPr wrap="square" rtlCol="0">
            <a:spAutoFit/>
          </a:bodyPr>
          <a:lstStyle/>
          <a:p>
            <a:r>
              <a:rPr lang="en-US" sz="2400" dirty="0">
                <a:solidFill>
                  <a:schemeClr val="tx2"/>
                </a:solidFill>
                <a:latin typeface="Times" panose="02020603050405020304" pitchFamily="18" charset="0"/>
                <a:cs typeface="Times" panose="02020603050405020304" pitchFamily="18" charset="0"/>
              </a:rPr>
              <a:t>Presented by :</a:t>
            </a:r>
          </a:p>
          <a:p>
            <a:r>
              <a:rPr lang="en-US" sz="2800" dirty="0">
                <a:solidFill>
                  <a:schemeClr val="tx2"/>
                </a:solidFill>
                <a:latin typeface="Times" panose="02020603050405020304" pitchFamily="18" charset="0"/>
                <a:cs typeface="Times" panose="02020603050405020304" pitchFamily="18" charset="0"/>
              </a:rPr>
              <a:t>D Krishna Vamsi</a:t>
            </a:r>
          </a:p>
          <a:p>
            <a:r>
              <a:rPr lang="en-US" sz="2800" dirty="0">
                <a:solidFill>
                  <a:schemeClr val="tx2"/>
                </a:solidFill>
                <a:latin typeface="Times" panose="02020603050405020304" pitchFamily="18" charset="0"/>
                <a:cs typeface="Times" panose="02020603050405020304" pitchFamily="18" charset="0"/>
              </a:rPr>
              <a:t>17ME02028</a:t>
            </a:r>
            <a:endParaRPr lang="en-US" sz="1600" dirty="0">
              <a:solidFill>
                <a:schemeClr val="tx2"/>
              </a:solidFill>
              <a:latin typeface="Times" panose="02020603050405020304" pitchFamily="18" charset="0"/>
              <a:cs typeface="Times" panose="02020603050405020304" pitchFamily="18" charset="0"/>
            </a:endParaRPr>
          </a:p>
          <a:p>
            <a:endParaRPr lang="en-US" sz="2000" dirty="0">
              <a:solidFill>
                <a:schemeClr val="tx2"/>
              </a:solidFill>
              <a:latin typeface="Times" panose="02020603050405020304" pitchFamily="18" charset="0"/>
              <a:cs typeface="Times" panose="02020603050405020304" pitchFamily="18" charset="0"/>
            </a:endParaRPr>
          </a:p>
          <a:p>
            <a:endParaRPr lang="en-US" sz="2000" dirty="0">
              <a:solidFill>
                <a:schemeClr val="tx2"/>
              </a:solidFill>
              <a:latin typeface="Times" panose="02020603050405020304" pitchFamily="18" charset="0"/>
              <a:cs typeface="Times" panose="02020603050405020304" pitchFamily="18" charset="0"/>
            </a:endParaRPr>
          </a:p>
          <a:p>
            <a:r>
              <a:rPr lang="en-US" sz="2400" dirty="0">
                <a:solidFill>
                  <a:schemeClr val="tx2"/>
                </a:solidFill>
                <a:latin typeface="Times" panose="02020603050405020304" pitchFamily="18" charset="0"/>
                <a:cs typeface="Times" panose="02020603050405020304" pitchFamily="18" charset="0"/>
              </a:rPr>
              <a:t>Guided by :</a:t>
            </a:r>
          </a:p>
          <a:p>
            <a:endParaRPr lang="en-US" sz="2400" dirty="0">
              <a:solidFill>
                <a:schemeClr val="tx2"/>
              </a:solidFill>
              <a:latin typeface="Times" panose="02020603050405020304" pitchFamily="18" charset="0"/>
              <a:cs typeface="Times" panose="02020603050405020304" pitchFamily="18" charset="0"/>
            </a:endParaRPr>
          </a:p>
          <a:p>
            <a:r>
              <a:rPr lang="en-US" sz="2400" dirty="0">
                <a:solidFill>
                  <a:schemeClr val="tx2"/>
                </a:solidFill>
                <a:latin typeface="Times" panose="02020603050405020304" pitchFamily="18" charset="0"/>
                <a:cs typeface="Times" panose="02020603050405020304" pitchFamily="18" charset="0"/>
              </a:rPr>
              <a:t>Dr. </a:t>
            </a:r>
            <a:r>
              <a:rPr lang="en-US" sz="2400" dirty="0" err="1">
                <a:solidFill>
                  <a:schemeClr val="tx2"/>
                </a:solidFill>
                <a:latin typeface="Times" panose="02020603050405020304" pitchFamily="18" charset="0"/>
                <a:cs typeface="Times" panose="02020603050405020304" pitchFamily="18" charset="0"/>
              </a:rPr>
              <a:t>Suvradip</a:t>
            </a:r>
            <a:r>
              <a:rPr lang="en-US" sz="2400" dirty="0">
                <a:solidFill>
                  <a:schemeClr val="tx2"/>
                </a:solidFill>
                <a:latin typeface="Times" panose="02020603050405020304" pitchFamily="18" charset="0"/>
                <a:cs typeface="Times" panose="02020603050405020304" pitchFamily="18" charset="0"/>
              </a:rPr>
              <a:t> </a:t>
            </a:r>
            <a:r>
              <a:rPr lang="en-US" sz="2400" dirty="0" err="1">
                <a:solidFill>
                  <a:schemeClr val="tx2"/>
                </a:solidFill>
                <a:latin typeface="Times" panose="02020603050405020304" pitchFamily="18" charset="0"/>
                <a:cs typeface="Times" panose="02020603050405020304" pitchFamily="18" charset="0"/>
              </a:rPr>
              <a:t>Mullick</a:t>
            </a:r>
            <a:endParaRPr lang="en-US" sz="2400" dirty="0">
              <a:solidFill>
                <a:schemeClr val="tx2"/>
              </a:solidFill>
              <a:latin typeface="Times" panose="02020603050405020304" pitchFamily="18" charset="0"/>
              <a:cs typeface="Times" panose="02020603050405020304" pitchFamily="18" charset="0"/>
            </a:endParaRPr>
          </a:p>
          <a:p>
            <a:r>
              <a:rPr lang="en-US" sz="2400" dirty="0">
                <a:solidFill>
                  <a:schemeClr val="tx2"/>
                </a:solidFill>
                <a:latin typeface="Times" panose="02020603050405020304" pitchFamily="18" charset="0"/>
                <a:cs typeface="Times" panose="02020603050405020304" pitchFamily="18" charset="0"/>
              </a:rPr>
              <a:t>Assistant professor</a:t>
            </a:r>
          </a:p>
          <a:p>
            <a:endParaRPr lang="en-US" sz="2000" dirty="0">
              <a:solidFill>
                <a:schemeClr val="tx2"/>
              </a:solidFill>
              <a:latin typeface="Times" panose="02020603050405020304" pitchFamily="18" charset="0"/>
              <a:cs typeface="Times" panose="02020603050405020304" pitchFamily="18" charset="0"/>
            </a:endParaRPr>
          </a:p>
          <a:p>
            <a:r>
              <a:rPr lang="en-US" sz="2400" dirty="0">
                <a:solidFill>
                  <a:schemeClr val="tx2"/>
                </a:solidFill>
                <a:latin typeface="Times" panose="02020603050405020304" pitchFamily="18" charset="0"/>
                <a:cs typeface="Times" panose="02020603050405020304" pitchFamily="18" charset="0"/>
              </a:rPr>
              <a:t>And </a:t>
            </a:r>
          </a:p>
          <a:p>
            <a:endParaRPr lang="en-US" sz="2000" dirty="0">
              <a:solidFill>
                <a:schemeClr val="tx2"/>
              </a:solidFill>
              <a:latin typeface="Times" panose="02020603050405020304" pitchFamily="18" charset="0"/>
              <a:cs typeface="Times" panose="02020603050405020304" pitchFamily="18" charset="0"/>
            </a:endParaRPr>
          </a:p>
          <a:p>
            <a:r>
              <a:rPr lang="en-US" sz="2400" dirty="0">
                <a:solidFill>
                  <a:schemeClr val="tx2"/>
                </a:solidFill>
                <a:latin typeface="Times" panose="02020603050405020304" pitchFamily="18" charset="0"/>
                <a:cs typeface="Times" panose="02020603050405020304" pitchFamily="18" charset="0"/>
              </a:rPr>
              <a:t>Dr. Gaurav </a:t>
            </a:r>
            <a:r>
              <a:rPr lang="en-US" sz="2400" dirty="0" err="1">
                <a:solidFill>
                  <a:schemeClr val="tx2"/>
                </a:solidFill>
                <a:latin typeface="Times" panose="02020603050405020304" pitchFamily="18" charset="0"/>
                <a:cs typeface="Times" panose="02020603050405020304" pitchFamily="18" charset="0"/>
              </a:rPr>
              <a:t>Bartarya</a:t>
            </a:r>
            <a:endParaRPr lang="en-US" sz="2400" dirty="0">
              <a:solidFill>
                <a:schemeClr val="tx2"/>
              </a:solidFill>
              <a:latin typeface="Times" panose="02020603050405020304" pitchFamily="18" charset="0"/>
              <a:cs typeface="Times" panose="02020603050405020304" pitchFamily="18" charset="0"/>
            </a:endParaRPr>
          </a:p>
          <a:p>
            <a:r>
              <a:rPr lang="en-US" sz="2400" dirty="0">
                <a:solidFill>
                  <a:schemeClr val="tx2"/>
                </a:solidFill>
                <a:latin typeface="Times" panose="02020603050405020304" pitchFamily="18" charset="0"/>
                <a:cs typeface="Times" panose="02020603050405020304" pitchFamily="18" charset="0"/>
              </a:rPr>
              <a:t>Assistant professor</a:t>
            </a:r>
          </a:p>
          <a:p>
            <a:endParaRPr lang="en-IN" dirty="0"/>
          </a:p>
        </p:txBody>
      </p:sp>
    </p:spTree>
    <p:extLst>
      <p:ext uri="{BB962C8B-B14F-4D97-AF65-F5344CB8AC3E}">
        <p14:creationId xmlns:p14="http://schemas.microsoft.com/office/powerpoint/2010/main" val="2775805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Content Placeholder 2">
            <a:extLst>
              <a:ext uri="{FF2B5EF4-FFF2-40B4-BE49-F238E27FC236}">
                <a16:creationId xmlns:a16="http://schemas.microsoft.com/office/drawing/2014/main" id="{4D274D34-0555-49F4-AED4-50DBCB346A7C}"/>
              </a:ext>
            </a:extLst>
          </p:cNvPr>
          <p:cNvGraphicFramePr>
            <a:graphicFrameLocks noGrp="1"/>
          </p:cNvGraphicFramePr>
          <p:nvPr>
            <p:ph idx="1"/>
            <p:extLst>
              <p:ext uri="{D42A27DB-BD31-4B8C-83A1-F6EECF244321}">
                <p14:modId xmlns:p14="http://schemas.microsoft.com/office/powerpoint/2010/main" val="1557750343"/>
              </p:ext>
            </p:extLst>
          </p:nvPr>
        </p:nvGraphicFramePr>
        <p:xfrm>
          <a:off x="449262" y="723583"/>
          <a:ext cx="11293475" cy="420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554BA513-BE30-F0A6-838F-A69E7FEA5146}"/>
              </a:ext>
            </a:extLst>
          </p:cNvPr>
          <p:cNvSpPr>
            <a:spLocks noGrp="1"/>
          </p:cNvSpPr>
          <p:nvPr>
            <p:ph type="body" sz="half" idx="2"/>
          </p:nvPr>
        </p:nvSpPr>
        <p:spPr/>
        <p:txBody>
          <a:bodyPr>
            <a:normAutofit/>
          </a:bodyPr>
          <a:lstStyle/>
          <a:p>
            <a:r>
              <a:rPr lang="en-IN" sz="3200" dirty="0">
                <a:solidFill>
                  <a:srgbClr val="FFFEFF"/>
                </a:solidFill>
                <a:latin typeface="Times New Roman" panose="02020603050405020304" pitchFamily="18" charset="0"/>
                <a:cs typeface="Times New Roman" panose="02020603050405020304" pitchFamily="18" charset="0"/>
              </a:rPr>
              <a:t>METHODOLOGY</a:t>
            </a:r>
            <a:endParaRPr lang="en-IN" sz="3200" dirty="0"/>
          </a:p>
        </p:txBody>
      </p:sp>
      <p:sp>
        <p:nvSpPr>
          <p:cNvPr id="3" name="Slide Number Placeholder 2">
            <a:extLst>
              <a:ext uri="{FF2B5EF4-FFF2-40B4-BE49-F238E27FC236}">
                <a16:creationId xmlns:a16="http://schemas.microsoft.com/office/drawing/2014/main" id="{D896F8DD-D29C-4DE2-B0CD-1B466951767B}"/>
              </a:ext>
            </a:extLst>
          </p:cNvPr>
          <p:cNvSpPr>
            <a:spLocks noGrp="1"/>
          </p:cNvSpPr>
          <p:nvPr>
            <p:ph type="sldNum" sz="quarter" idx="12"/>
          </p:nvPr>
        </p:nvSpPr>
        <p:spPr>
          <a:xfrm>
            <a:off x="11139490" y="6492875"/>
            <a:ext cx="1052510" cy="365125"/>
          </a:xfrm>
        </p:spPr>
        <p:txBody>
          <a:bodyPr/>
          <a:lstStyle/>
          <a:p>
            <a:fld id="{CF565DC8-7126-4D81-8F60-60703EC8A2BD}" type="slidenum">
              <a:rPr lang="en-IN" sz="1800" smtClean="0">
                <a:latin typeface="Times New Roman" panose="02020603050405020304" pitchFamily="18" charset="0"/>
                <a:cs typeface="Times New Roman" panose="02020603050405020304" pitchFamily="18" charset="0"/>
              </a:rPr>
              <a:t>10</a:t>
            </a:fld>
            <a:endParaRPr lang="en-IN"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565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2630-0774-41D4-8764-D63FB4561910}"/>
              </a:ext>
            </a:extLst>
          </p:cNvPr>
          <p:cNvSpPr>
            <a:spLocks noGrp="1"/>
          </p:cNvSpPr>
          <p:nvPr>
            <p:ph type="title"/>
          </p:nvPr>
        </p:nvSpPr>
        <p:spPr>
          <a:xfrm>
            <a:off x="581192" y="470981"/>
            <a:ext cx="11029616" cy="1013800"/>
          </a:xfrm>
        </p:spPr>
        <p:txBody>
          <a:bodyPr/>
          <a:lstStyle/>
          <a:p>
            <a:r>
              <a:rPr lang="en-IN" dirty="0">
                <a:latin typeface="Times New Roman" panose="02020603050405020304" pitchFamily="18" charset="0"/>
                <a:cs typeface="Times New Roman" panose="02020603050405020304" pitchFamily="18" charset="0"/>
              </a:rPr>
              <a:t>Analytical model (Nomenclature) </a:t>
            </a:r>
          </a:p>
        </p:txBody>
      </p:sp>
      <p:graphicFrame>
        <p:nvGraphicFramePr>
          <p:cNvPr id="5" name="Content Placeholder 4">
            <a:extLst>
              <a:ext uri="{FF2B5EF4-FFF2-40B4-BE49-F238E27FC236}">
                <a16:creationId xmlns:a16="http://schemas.microsoft.com/office/drawing/2014/main" id="{A0499E57-DC1D-4D66-9B50-E2D2960B034F}"/>
              </a:ext>
            </a:extLst>
          </p:cNvPr>
          <p:cNvGraphicFramePr>
            <a:graphicFrameLocks noGrp="1"/>
          </p:cNvGraphicFramePr>
          <p:nvPr>
            <p:ph idx="1"/>
            <p:extLst>
              <p:ext uri="{D42A27DB-BD31-4B8C-83A1-F6EECF244321}">
                <p14:modId xmlns:p14="http://schemas.microsoft.com/office/powerpoint/2010/main" val="2991606354"/>
              </p:ext>
            </p:extLst>
          </p:nvPr>
        </p:nvGraphicFramePr>
        <p:xfrm>
          <a:off x="1115145" y="2092751"/>
          <a:ext cx="9961710" cy="4151384"/>
        </p:xfrm>
        <a:graphic>
          <a:graphicData uri="http://schemas.openxmlformats.org/drawingml/2006/table">
            <a:tbl>
              <a:tblPr firstRow="1" firstCol="1" lastCol="1" bandRow="1" bandCol="1">
                <a:tableStyleId>{0505E3EF-67EA-436B-97B2-0124C06EBD24}</a:tableStyleId>
              </a:tblPr>
              <a:tblGrid>
                <a:gridCol w="4877111">
                  <a:extLst>
                    <a:ext uri="{9D8B030D-6E8A-4147-A177-3AD203B41FA5}">
                      <a16:colId xmlns:a16="http://schemas.microsoft.com/office/drawing/2014/main" val="57548282"/>
                    </a:ext>
                  </a:extLst>
                </a:gridCol>
                <a:gridCol w="5084599">
                  <a:extLst>
                    <a:ext uri="{9D8B030D-6E8A-4147-A177-3AD203B41FA5}">
                      <a16:colId xmlns:a16="http://schemas.microsoft.com/office/drawing/2014/main" val="1599740770"/>
                    </a:ext>
                  </a:extLst>
                </a:gridCol>
              </a:tblGrid>
              <a:tr h="382148">
                <a:tc>
                  <a:txBody>
                    <a:bodyPr/>
                    <a:lstStyle/>
                    <a:p>
                      <a:pPr marL="95885">
                        <a:lnSpc>
                          <a:spcPct val="107000"/>
                        </a:lnSpc>
                        <a:spcBef>
                          <a:spcPts val="315"/>
                        </a:spcBef>
                        <a:spcAft>
                          <a:spcPts val="0"/>
                        </a:spcAft>
                      </a:pPr>
                      <a:r>
                        <a:rPr lang="en-US" sz="1800" b="0">
                          <a:effectLst/>
                          <a:latin typeface="Times New Roman" panose="02020603050405020304" pitchFamily="18" charset="0"/>
                          <a:cs typeface="Times New Roman" panose="02020603050405020304" pitchFamily="18" charset="0"/>
                        </a:rPr>
                        <a:t>E:</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Electro</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chemical</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equivalence</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(a</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z)</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340"/>
                        </a:spcBef>
                        <a:spcAft>
                          <a:spcPts val="0"/>
                        </a:spcAft>
                      </a:pPr>
                      <a:r>
                        <a:rPr lang="en-US" sz="1800" b="0">
                          <a:effectLst/>
                          <a:latin typeface="Times New Roman" panose="02020603050405020304" pitchFamily="18" charset="0"/>
                          <a:cs typeface="Times New Roman" panose="02020603050405020304" pitchFamily="18" charset="0"/>
                        </a:rPr>
                        <a:t>k:</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Electrolyte</a:t>
                      </a:r>
                      <a:r>
                        <a:rPr lang="en-US" sz="1800" b="0" spc="-1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conductivity</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(k</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1/r )</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38521361"/>
                  </a:ext>
                </a:extLst>
              </a:tr>
              <a:tr h="380311">
                <a:tc>
                  <a:txBody>
                    <a:bodyPr/>
                    <a:lstStyle/>
                    <a:p>
                      <a:pPr marL="95885">
                        <a:lnSpc>
                          <a:spcPct val="107000"/>
                        </a:lnSpc>
                        <a:spcBef>
                          <a:spcPts val="310"/>
                        </a:spcBef>
                        <a:spcAft>
                          <a:spcPts val="0"/>
                        </a:spcAft>
                      </a:pPr>
                      <a:r>
                        <a:rPr lang="en-US" sz="1800" b="0">
                          <a:effectLst/>
                          <a:latin typeface="Times New Roman" panose="02020603050405020304" pitchFamily="18" charset="0"/>
                          <a:cs typeface="Times New Roman" panose="02020603050405020304" pitchFamily="18" charset="0"/>
                        </a:rPr>
                        <a:t>W:</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Mass</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of material</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removed</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335"/>
                        </a:spcBef>
                        <a:spcAft>
                          <a:spcPts val="0"/>
                        </a:spcAft>
                      </a:pPr>
                      <a:r>
                        <a:rPr lang="en-US" sz="1800" b="0" dirty="0">
                          <a:effectLst/>
                          <a:latin typeface="Times New Roman" panose="02020603050405020304" pitchFamily="18" charset="0"/>
                          <a:cs typeface="Times New Roman" panose="02020603050405020304" pitchFamily="18" charset="0"/>
                        </a:rPr>
                        <a:t>r: Resistivity</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55235458"/>
                  </a:ext>
                </a:extLst>
              </a:tr>
              <a:tr h="381227">
                <a:tc>
                  <a:txBody>
                    <a:bodyPr/>
                    <a:lstStyle/>
                    <a:p>
                      <a:pPr marL="95885">
                        <a:lnSpc>
                          <a:spcPct val="107000"/>
                        </a:lnSpc>
                        <a:spcBef>
                          <a:spcPts val="305"/>
                        </a:spcBef>
                        <a:spcAft>
                          <a:spcPts val="0"/>
                        </a:spcAft>
                      </a:pPr>
                      <a:r>
                        <a:rPr lang="en-US" sz="1800" b="0">
                          <a:effectLst/>
                          <a:latin typeface="Times New Roman" panose="02020603050405020304" pitchFamily="18" charset="0"/>
                          <a:cs typeface="Times New Roman" panose="02020603050405020304" pitchFamily="18" charset="0"/>
                        </a:rPr>
                        <a:t>Q:</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Charge</a:t>
                      </a:r>
                      <a:r>
                        <a:rPr lang="en-US" sz="1800" b="0" spc="-1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applied</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325"/>
                        </a:spcBef>
                        <a:spcAft>
                          <a:spcPts val="0"/>
                        </a:spcAft>
                      </a:pPr>
                      <a:r>
                        <a:rPr lang="en-US" sz="1800" b="0">
                          <a:effectLst/>
                          <a:latin typeface="Times New Roman" panose="02020603050405020304" pitchFamily="18" charset="0"/>
                          <a:cs typeface="Times New Roman" panose="02020603050405020304" pitchFamily="18" charset="0"/>
                        </a:rPr>
                        <a:t>η:</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Machining</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efficiency</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18036146"/>
                  </a:ext>
                </a:extLst>
              </a:tr>
              <a:tr h="396845">
                <a:tc>
                  <a:txBody>
                    <a:bodyPr/>
                    <a:lstStyle/>
                    <a:p>
                      <a:pPr marL="95885">
                        <a:lnSpc>
                          <a:spcPct val="107000"/>
                        </a:lnSpc>
                        <a:spcBef>
                          <a:spcPts val="295"/>
                        </a:spcBef>
                        <a:spcAft>
                          <a:spcPts val="0"/>
                        </a:spcAft>
                      </a:pPr>
                      <a:r>
                        <a:rPr lang="en-US" sz="1800" b="0" dirty="0">
                          <a:effectLst/>
                          <a:latin typeface="Times New Roman" panose="02020603050405020304" pitchFamily="18" charset="0"/>
                          <a:cs typeface="Times New Roman" panose="02020603050405020304" pitchFamily="18" charset="0"/>
                        </a:rPr>
                        <a:t>𝑉</a:t>
                      </a:r>
                      <a:r>
                        <a:rPr lang="en-US" sz="1800" b="0" baseline="-25000" dirty="0">
                          <a:effectLst/>
                          <a:latin typeface="Times New Roman" panose="02020603050405020304" pitchFamily="18" charset="0"/>
                          <a:cs typeface="Times New Roman" panose="02020603050405020304" pitchFamily="18" charset="0"/>
                        </a:rPr>
                        <a:t>𝑚</a:t>
                      </a:r>
                      <a:r>
                        <a:rPr lang="en-US" sz="1800" b="0" dirty="0">
                          <a:effectLst/>
                          <a:latin typeface="Times New Roman" panose="02020603050405020304" pitchFamily="18" charset="0"/>
                          <a:cs typeface="Times New Roman" panose="02020603050405020304" pitchFamily="18" charset="0"/>
                        </a:rPr>
                        <a:t>:</a:t>
                      </a:r>
                      <a:r>
                        <a:rPr lang="en-US" sz="1800" b="0" spc="-2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Volume</a:t>
                      </a:r>
                      <a:r>
                        <a:rPr lang="en-US" sz="1800" b="0" spc="-2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of</a:t>
                      </a:r>
                      <a:r>
                        <a:rPr lang="en-US" sz="1800" b="0" spc="-20"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material</a:t>
                      </a:r>
                      <a:r>
                        <a:rPr lang="en-US" sz="1800" b="0" spc="-2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removed</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325"/>
                        </a:spcBef>
                        <a:spcAft>
                          <a:spcPts val="0"/>
                        </a:spcAft>
                      </a:pPr>
                      <a:r>
                        <a:rPr lang="en-US" sz="1800" b="0">
                          <a:effectLst/>
                          <a:latin typeface="Times New Roman" panose="02020603050405020304" pitchFamily="18" charset="0"/>
                          <a:cs typeface="Times New Roman" panose="02020603050405020304" pitchFamily="18" charset="0"/>
                        </a:rPr>
                        <a:t>F:</a:t>
                      </a:r>
                      <a:r>
                        <a:rPr lang="en-US" sz="1800" b="0" spc="-1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Faraday’s</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constant</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(96,500</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C)</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767055041"/>
                  </a:ext>
                </a:extLst>
              </a:tr>
              <a:tr h="307122">
                <a:tc>
                  <a:txBody>
                    <a:bodyPr/>
                    <a:lstStyle/>
                    <a:p>
                      <a:pPr marL="95885">
                        <a:lnSpc>
                          <a:spcPct val="107000"/>
                        </a:lnSpc>
                        <a:spcBef>
                          <a:spcPts val="255"/>
                        </a:spcBef>
                        <a:spcAft>
                          <a:spcPts val="0"/>
                        </a:spcAft>
                      </a:pPr>
                      <a:r>
                        <a:rPr lang="en-US" sz="1800" b="0" dirty="0">
                          <a:effectLst/>
                          <a:latin typeface="Times New Roman" panose="02020603050405020304" pitchFamily="18" charset="0"/>
                          <a:cs typeface="Times New Roman" panose="02020603050405020304" pitchFamily="18" charset="0"/>
                        </a:rPr>
                        <a:t>I:</a:t>
                      </a:r>
                      <a:r>
                        <a:rPr lang="en-US" sz="1800" b="0" spc="-1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Current</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220"/>
                        </a:spcBef>
                        <a:spcAft>
                          <a:spcPts val="0"/>
                        </a:spcAft>
                      </a:pPr>
                      <a:r>
                        <a:rPr lang="en-US" sz="1800" b="0">
                          <a:effectLst/>
                          <a:latin typeface="Times New Roman" panose="02020603050405020304" pitchFamily="18" charset="0"/>
                          <a:cs typeface="Times New Roman" panose="02020603050405020304" pitchFamily="18" charset="0"/>
                        </a:rPr>
                        <a:t>𝜌</a:t>
                      </a:r>
                      <a:r>
                        <a:rPr lang="en-US" sz="1800" b="0" baseline="-25000">
                          <a:effectLst/>
                          <a:latin typeface="Times New Roman" panose="02020603050405020304" pitchFamily="18" charset="0"/>
                          <a:cs typeface="Times New Roman" panose="02020603050405020304" pitchFamily="18" charset="0"/>
                        </a:rPr>
                        <a:t>𝑚</a:t>
                      </a:r>
                      <a:r>
                        <a:rPr lang="en-US" sz="1800" b="0">
                          <a:effectLst/>
                          <a:latin typeface="Times New Roman" panose="02020603050405020304" pitchFamily="18" charset="0"/>
                          <a:cs typeface="Times New Roman" panose="02020603050405020304" pitchFamily="18" charset="0"/>
                        </a:rPr>
                        <a:t>:</a:t>
                      </a:r>
                      <a:r>
                        <a:rPr lang="en-US" sz="1800" b="0" spc="1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Density</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of</a:t>
                      </a:r>
                      <a:r>
                        <a:rPr lang="en-US" sz="1800" b="0" spc="1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work</a:t>
                      </a:r>
                      <a:r>
                        <a:rPr lang="en-US" sz="1800" b="0" spc="1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piece</a:t>
                      </a:r>
                      <a:r>
                        <a:rPr lang="en-US" sz="1800" b="0" spc="2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material</a:t>
                      </a:r>
                      <a:r>
                        <a:rPr lang="en-US" sz="1800" b="0" spc="2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(g/mm3)</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5190573"/>
                  </a:ext>
                </a:extLst>
              </a:tr>
              <a:tr h="382148">
                <a:tc>
                  <a:txBody>
                    <a:bodyPr/>
                    <a:lstStyle/>
                    <a:p>
                      <a:pPr marL="95885">
                        <a:lnSpc>
                          <a:spcPct val="107000"/>
                        </a:lnSpc>
                        <a:spcBef>
                          <a:spcPts val="220"/>
                        </a:spcBef>
                        <a:spcAft>
                          <a:spcPts val="0"/>
                        </a:spcAft>
                      </a:pPr>
                      <a:r>
                        <a:rPr lang="en-US" sz="1800" b="0">
                          <a:effectLst/>
                          <a:latin typeface="Times New Roman" panose="02020603050405020304" pitchFamily="18" charset="0"/>
                          <a:cs typeface="Times New Roman" panose="02020603050405020304" pitchFamily="18" charset="0"/>
                        </a:rPr>
                        <a:t>𝑉</a:t>
                      </a:r>
                      <a:r>
                        <a:rPr lang="en-US" sz="1800" b="0" baseline="-25000">
                          <a:effectLst/>
                          <a:latin typeface="Times New Roman" panose="02020603050405020304" pitchFamily="18" charset="0"/>
                          <a:cs typeface="Times New Roman" panose="02020603050405020304" pitchFamily="18" charset="0"/>
                        </a:rPr>
                        <a:t>0</a:t>
                      </a:r>
                      <a:r>
                        <a:rPr lang="en-US" sz="1800" b="0">
                          <a:effectLst/>
                          <a:latin typeface="Times New Roman" panose="02020603050405020304" pitchFamily="18" charset="0"/>
                          <a:cs typeface="Times New Roman" panose="02020603050405020304" pitchFamily="18" charset="0"/>
                        </a:rPr>
                        <a:t>:</a:t>
                      </a:r>
                      <a:r>
                        <a:rPr lang="en-US" sz="1800" b="0" spc="-2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Applied</a:t>
                      </a:r>
                      <a:r>
                        <a:rPr lang="en-US" sz="1800" b="0" spc="-2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potential</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255"/>
                        </a:spcBef>
                        <a:spcAft>
                          <a:spcPts val="0"/>
                        </a:spcAft>
                      </a:pPr>
                      <a:r>
                        <a:rPr lang="en-US" sz="1800" b="0">
                          <a:effectLst/>
                          <a:latin typeface="Times New Roman" panose="02020603050405020304" pitchFamily="18" charset="0"/>
                          <a:cs typeface="Times New Roman" panose="02020603050405020304" pitchFamily="18" charset="0"/>
                        </a:rPr>
                        <a:t>a:</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Vibration</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amplitude</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(mm)</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01744369"/>
                  </a:ext>
                </a:extLst>
              </a:tr>
              <a:tr h="367447">
                <a:tc>
                  <a:txBody>
                    <a:bodyPr/>
                    <a:lstStyle/>
                    <a:p>
                      <a:pPr marL="95885">
                        <a:lnSpc>
                          <a:spcPct val="107000"/>
                        </a:lnSpc>
                        <a:spcBef>
                          <a:spcPts val="260"/>
                        </a:spcBef>
                        <a:spcAft>
                          <a:spcPts val="0"/>
                        </a:spcAft>
                      </a:pPr>
                      <a:r>
                        <a:rPr lang="en-US" sz="1800" b="0">
                          <a:effectLst/>
                          <a:latin typeface="Times New Roman" panose="02020603050405020304" pitchFamily="18" charset="0"/>
                          <a:cs typeface="Times New Roman" panose="02020603050405020304" pitchFamily="18" charset="0"/>
                        </a:rPr>
                        <a:t>A:</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Machined</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area</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235"/>
                        </a:spcBef>
                        <a:spcAft>
                          <a:spcPts val="0"/>
                        </a:spcAft>
                      </a:pPr>
                      <a:r>
                        <a:rPr lang="en-US" sz="1800" b="0">
                          <a:effectLst/>
                          <a:latin typeface="Times New Roman" panose="02020603050405020304" pitchFamily="18" charset="0"/>
                          <a:cs typeface="Times New Roman" panose="02020603050405020304" pitchFamily="18" charset="0"/>
                        </a:rPr>
                        <a:t>ω:</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Angular</a:t>
                      </a:r>
                      <a:r>
                        <a:rPr lang="en-US" sz="1800" b="0" spc="-1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velocity</a:t>
                      </a:r>
                      <a:r>
                        <a:rPr lang="en-US" sz="1800" b="0" spc="-20">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(rad/s) =</a:t>
                      </a:r>
                      <a:r>
                        <a:rPr lang="en-US" sz="1800" b="0" spc="-1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2πf</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25361041"/>
                  </a:ext>
                </a:extLst>
              </a:tr>
              <a:tr h="379390">
                <a:tc>
                  <a:txBody>
                    <a:bodyPr/>
                    <a:lstStyle/>
                    <a:p>
                      <a:pPr marL="95885">
                        <a:lnSpc>
                          <a:spcPct val="107000"/>
                        </a:lnSpc>
                        <a:spcBef>
                          <a:spcPts val="335"/>
                        </a:spcBef>
                        <a:spcAft>
                          <a:spcPts val="0"/>
                        </a:spcAft>
                      </a:pPr>
                      <a:r>
                        <a:rPr lang="en-US" sz="1800" b="0" dirty="0">
                          <a:effectLst/>
                          <a:latin typeface="Times New Roman" panose="02020603050405020304" pitchFamily="18" charset="0"/>
                          <a:cs typeface="Times New Roman" panose="02020603050405020304" pitchFamily="18" charset="0"/>
                        </a:rPr>
                        <a:t>a</a:t>
                      </a:r>
                      <a:r>
                        <a:rPr lang="en-US" sz="1800" b="0" spc="-10"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a:t>
                      </a:r>
                      <a:r>
                        <a:rPr lang="en-US" sz="1800" b="0" spc="-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Atomic</a:t>
                      </a:r>
                      <a:r>
                        <a:rPr lang="en-US" sz="1800" b="0" spc="-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weight</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310"/>
                        </a:spcBef>
                        <a:spcAft>
                          <a:spcPts val="0"/>
                        </a:spcAft>
                      </a:pPr>
                      <a:r>
                        <a:rPr lang="en-US" sz="1800" b="0">
                          <a:effectLst/>
                          <a:latin typeface="Times New Roman" panose="02020603050405020304" pitchFamily="18" charset="0"/>
                          <a:cs typeface="Times New Roman" panose="02020603050405020304" pitchFamily="18" charset="0"/>
                        </a:rPr>
                        <a:t>f:</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Vibration frequency</a:t>
                      </a:r>
                      <a:r>
                        <a:rPr lang="en-US" sz="1800" b="0" spc="-2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(Hz)</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24944836"/>
                  </a:ext>
                </a:extLst>
              </a:tr>
              <a:tr h="380311">
                <a:tc>
                  <a:txBody>
                    <a:bodyPr/>
                    <a:lstStyle/>
                    <a:p>
                      <a:pPr marL="95885">
                        <a:lnSpc>
                          <a:spcPct val="107000"/>
                        </a:lnSpc>
                        <a:spcBef>
                          <a:spcPts val="330"/>
                        </a:spcBef>
                        <a:spcAft>
                          <a:spcPts val="0"/>
                        </a:spcAft>
                      </a:pPr>
                      <a:r>
                        <a:rPr lang="en-US" sz="1800" b="0">
                          <a:effectLst/>
                          <a:latin typeface="Times New Roman" panose="02020603050405020304" pitchFamily="18" charset="0"/>
                          <a:cs typeface="Times New Roman" panose="02020603050405020304" pitchFamily="18" charset="0"/>
                        </a:rPr>
                        <a:t>z: Valency</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305"/>
                        </a:spcBef>
                        <a:spcAft>
                          <a:spcPts val="0"/>
                        </a:spcAft>
                      </a:pPr>
                      <a:r>
                        <a:rPr lang="en-US" sz="1800" b="0">
                          <a:effectLst/>
                          <a:latin typeface="Times New Roman" panose="02020603050405020304" pitchFamily="18" charset="0"/>
                          <a:cs typeface="Times New Roman" panose="02020603050405020304" pitchFamily="18" charset="0"/>
                        </a:rPr>
                        <a:t>t: Time</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(sec)</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47928826"/>
                  </a:ext>
                </a:extLst>
              </a:tr>
              <a:tr h="366821">
                <a:tc>
                  <a:txBody>
                    <a:bodyPr/>
                    <a:lstStyle/>
                    <a:p>
                      <a:pPr marL="95885">
                        <a:lnSpc>
                          <a:spcPct val="107000"/>
                        </a:lnSpc>
                        <a:spcBef>
                          <a:spcPts val="335"/>
                        </a:spcBef>
                        <a:spcAft>
                          <a:spcPts val="0"/>
                        </a:spcAft>
                      </a:pPr>
                      <a:r>
                        <a:rPr lang="en-US" sz="1800" b="0">
                          <a:effectLst/>
                          <a:latin typeface="Times New Roman" panose="02020603050405020304" pitchFamily="18" charset="0"/>
                          <a:cs typeface="Times New Roman" panose="02020603050405020304" pitchFamily="18" charset="0"/>
                        </a:rPr>
                        <a:t>h:</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Equilibrium</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gap</a:t>
                      </a:r>
                      <a:r>
                        <a:rPr lang="en-US" sz="1800" b="0" spc="-5">
                          <a:effectLst/>
                          <a:latin typeface="Times New Roman" panose="02020603050405020304" pitchFamily="18" charset="0"/>
                          <a:cs typeface="Times New Roman" panose="02020603050405020304" pitchFamily="18" charset="0"/>
                        </a:rPr>
                        <a:t> </a:t>
                      </a:r>
                      <a:r>
                        <a:rPr lang="en-US" sz="1800" b="0">
                          <a:effectLst/>
                          <a:latin typeface="Times New Roman" panose="02020603050405020304" pitchFamily="18" charset="0"/>
                          <a:cs typeface="Times New Roman" panose="02020603050405020304" pitchFamily="18" charset="0"/>
                        </a:rPr>
                        <a:t>(mm)</a:t>
                      </a:r>
                      <a:endParaRPr lang="en-IN" sz="18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615">
                        <a:lnSpc>
                          <a:spcPct val="107000"/>
                        </a:lnSpc>
                        <a:spcBef>
                          <a:spcPts val="310"/>
                        </a:spcBef>
                        <a:spcAft>
                          <a:spcPts val="0"/>
                        </a:spcAft>
                      </a:pPr>
                      <a:r>
                        <a:rPr lang="en-US" sz="1800" b="0" dirty="0">
                          <a:effectLst/>
                          <a:latin typeface="Times New Roman" panose="02020603050405020304" pitchFamily="18" charset="0"/>
                          <a:cs typeface="Times New Roman" panose="02020603050405020304" pitchFamily="18" charset="0"/>
                        </a:rPr>
                        <a:t>ϕ:</a:t>
                      </a:r>
                      <a:r>
                        <a:rPr lang="en-US" sz="1800" b="0" spc="-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Phase angle</a:t>
                      </a:r>
                      <a:r>
                        <a:rPr lang="en-US" sz="1800" b="0" spc="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(rad)</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43362347"/>
                  </a:ext>
                </a:extLst>
              </a:tr>
              <a:tr h="427614">
                <a:tc>
                  <a:txBody>
                    <a:bodyPr/>
                    <a:lstStyle/>
                    <a:p>
                      <a:pPr marL="95885">
                        <a:lnSpc>
                          <a:spcPct val="107000"/>
                        </a:lnSpc>
                        <a:spcBef>
                          <a:spcPts val="315"/>
                        </a:spcBef>
                        <a:spcAft>
                          <a:spcPts val="0"/>
                        </a:spcAft>
                      </a:pPr>
                      <a:r>
                        <a:rPr lang="en-US" sz="1800" b="0" dirty="0">
                          <a:effectLst/>
                          <a:latin typeface="Times New Roman" panose="02020603050405020304" pitchFamily="18" charset="0"/>
                          <a:cs typeface="Times New Roman" panose="02020603050405020304" pitchFamily="18" charset="0"/>
                        </a:rPr>
                        <a:t>C:</a:t>
                      </a:r>
                      <a:r>
                        <a:rPr lang="en-US" sz="1800" b="0" spc="-10"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Constant</a:t>
                      </a:r>
                      <a:endParaRPr lang="en-IN" sz="1800" b="0" dirty="0">
                        <a:effectLst/>
                        <a:latin typeface="Times New Roman" panose="02020603050405020304" pitchFamily="18" charset="0"/>
                        <a:cs typeface="Times New Roman" panose="02020603050405020304" pitchFamily="18" charset="0"/>
                      </a:endParaRPr>
                    </a:p>
                  </a:txBody>
                  <a:tcPr marL="0" marR="0" marT="0" marB="0"/>
                </a:tc>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US" sz="1800" b="0" dirty="0">
                          <a:effectLst/>
                          <a:latin typeface="Times New Roman" panose="02020603050405020304" pitchFamily="18" charset="0"/>
                          <a:cs typeface="Times New Roman" panose="02020603050405020304" pitchFamily="18" charset="0"/>
                        </a:rPr>
                        <a:t> E:</a:t>
                      </a:r>
                      <a:r>
                        <a:rPr lang="en-US" sz="1800" b="0" spc="-1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Electrochemical</a:t>
                      </a:r>
                      <a:r>
                        <a:rPr lang="en-US" sz="1800" b="0" spc="-5"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equivalent</a:t>
                      </a:r>
                      <a:endParaRPr lang="en-IN" sz="1800" b="0" dirty="0">
                        <a:effectLst/>
                        <a:latin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07533114"/>
                  </a:ext>
                </a:extLst>
              </a:tr>
            </a:tbl>
          </a:graphicData>
        </a:graphic>
      </p:graphicFrame>
      <p:sp>
        <p:nvSpPr>
          <p:cNvPr id="4" name="Slide Number Placeholder 3">
            <a:extLst>
              <a:ext uri="{FF2B5EF4-FFF2-40B4-BE49-F238E27FC236}">
                <a16:creationId xmlns:a16="http://schemas.microsoft.com/office/drawing/2014/main" id="{3AF9F005-3B34-4AB5-93A5-18346B77D895}"/>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11</a:t>
            </a:fld>
            <a:endParaRPr lang="en-IN" sz="1800" dirty="0"/>
          </a:p>
        </p:txBody>
      </p:sp>
    </p:spTree>
    <p:extLst>
      <p:ext uri="{BB962C8B-B14F-4D97-AF65-F5344CB8AC3E}">
        <p14:creationId xmlns:p14="http://schemas.microsoft.com/office/powerpoint/2010/main" val="1935431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51BD0-F1FB-4F39-BF7F-2987A85E918E}"/>
              </a:ext>
            </a:extLst>
          </p:cNvPr>
          <p:cNvSpPr>
            <a:spLocks noGrp="1"/>
          </p:cNvSpPr>
          <p:nvPr>
            <p:ph type="title"/>
          </p:nvPr>
        </p:nvSpPr>
        <p:spPr>
          <a:xfrm>
            <a:off x="581192" y="466486"/>
            <a:ext cx="11029616" cy="1013800"/>
          </a:xfrm>
        </p:spPr>
        <p:txBody>
          <a:bodyPr/>
          <a:lstStyle/>
          <a:p>
            <a:r>
              <a:rPr lang="en-IN" dirty="0">
                <a:latin typeface="Times" panose="02020603050405020304" pitchFamily="18" charset="0"/>
                <a:cs typeface="Times" panose="02020603050405020304" pitchFamily="18" charset="0"/>
              </a:rPr>
              <a:t>Analytical model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438944-1801-4DB9-8242-FDE1E7BD17B0}"/>
                  </a:ext>
                </a:extLst>
              </p:cNvPr>
              <p:cNvSpPr>
                <a:spLocks noGrp="1"/>
              </p:cNvSpPr>
              <p:nvPr>
                <p:ph idx="1"/>
              </p:nvPr>
            </p:nvSpPr>
            <p:spPr>
              <a:xfrm>
                <a:off x="581192" y="2009281"/>
                <a:ext cx="11306008" cy="4616107"/>
              </a:xfrm>
            </p:spPr>
            <p:txBody>
              <a:bodyPr>
                <a:normAutofit fontScale="92500" lnSpcReduction="20000"/>
              </a:bodyPr>
              <a:lstStyle/>
              <a:p>
                <a:pPr>
                  <a:lnSpc>
                    <a:spcPct val="120000"/>
                  </a:lnSpc>
                </a:pPr>
                <a:r>
                  <a:rPr lang="en-IN" dirty="0">
                    <a:latin typeface="Times New Roman" panose="02020603050405020304" pitchFamily="18" charset="0"/>
                    <a:cs typeface="Times New Roman" panose="02020603050405020304" pitchFamily="18" charset="0"/>
                  </a:rPr>
                  <a:t>ECM is based on faraday’s law of electrolysis.</a:t>
                </a:r>
              </a:p>
              <a:p>
                <a:pPr>
                  <a:lnSpc>
                    <a:spcPct val="120000"/>
                  </a:lnSpc>
                </a:pPr>
                <a:r>
                  <a:rPr lang="en-IN" dirty="0">
                    <a:latin typeface="Times New Roman" panose="02020603050405020304" pitchFamily="18" charset="0"/>
                    <a:cs typeface="Times New Roman" panose="02020603050405020304" pitchFamily="18" charset="0"/>
                  </a:rPr>
                  <a:t>1</a:t>
                </a:r>
                <a:r>
                  <a:rPr lang="en-IN" baseline="30000" dirty="0">
                    <a:latin typeface="Times New Roman" panose="02020603050405020304" pitchFamily="18" charset="0"/>
                    <a:cs typeface="Times New Roman" panose="02020603050405020304" pitchFamily="18" charset="0"/>
                  </a:rPr>
                  <a:t>st</a:t>
                </a:r>
                <a:r>
                  <a:rPr lang="en-IN" dirty="0">
                    <a:latin typeface="Times New Roman" panose="02020603050405020304" pitchFamily="18" charset="0"/>
                    <a:cs typeface="Times New Roman" panose="02020603050405020304" pitchFamily="18" charset="0"/>
                  </a:rPr>
                  <a:t> law: W </a:t>
                </a:r>
                <a:r>
                  <a:rPr lang="en-IN" dirty="0">
                    <a:effectLst/>
                    <a:latin typeface="Times New Roman" panose="02020603050405020304" pitchFamily="18" charset="0"/>
                    <a:ea typeface="Calibri" panose="020F0502020204030204" pitchFamily="34" charset="0"/>
                    <a:cs typeface="Times New Roman" panose="02020603050405020304" pitchFamily="18" charset="0"/>
                  </a:rPr>
                  <a:t>∝ charge, </a:t>
                </a:r>
                <a:r>
                  <a:rPr lang="en-IN" dirty="0">
                    <a:latin typeface="Times New Roman" panose="02020603050405020304" pitchFamily="18" charset="0"/>
                    <a:cs typeface="Times New Roman" panose="02020603050405020304" pitchFamily="18" charset="0"/>
                  </a:rPr>
                  <a:t>2</a:t>
                </a:r>
                <a:r>
                  <a:rPr lang="en-IN" baseline="30000" dirty="0">
                    <a:latin typeface="Times New Roman" panose="02020603050405020304" pitchFamily="18" charset="0"/>
                    <a:cs typeface="Times New Roman" panose="02020603050405020304" pitchFamily="18" charset="0"/>
                  </a:rPr>
                  <a:t>nd</a:t>
                </a:r>
                <a:r>
                  <a:rPr lang="en-IN" dirty="0">
                    <a:latin typeface="Times New Roman" panose="02020603050405020304" pitchFamily="18" charset="0"/>
                    <a:cs typeface="Times New Roman" panose="02020603050405020304" pitchFamily="18" charset="0"/>
                  </a:rPr>
                  <a:t> law: W</a:t>
                </a:r>
                <a:r>
                  <a:rPr lang="en-IN" dirty="0">
                    <a:effectLst/>
                    <a:latin typeface="Times New Roman" panose="02020603050405020304" pitchFamily="18" charset="0"/>
                    <a:ea typeface="Calibri" panose="020F0502020204030204" pitchFamily="34" charset="0"/>
                    <a:cs typeface="Times New Roman" panose="02020603050405020304" pitchFamily="18" charset="0"/>
                  </a:rPr>
                  <a:t> ∝ ECE</a:t>
                </a:r>
                <a:r>
                  <a:rPr lang="en-IN" dirty="0">
                    <a:latin typeface="Times New Roman" panose="02020603050405020304" pitchFamily="18" charset="0"/>
                    <a:ea typeface="Calibri" panose="020F0502020204030204" pitchFamily="34" charset="0"/>
                    <a:cs typeface="Times New Roman" panose="02020603050405020304" pitchFamily="18" charset="0"/>
                  </a:rPr>
                  <a:t> (electro chemical equivalent)</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pPr>
                <a:r>
                  <a:rPr lang="en-IN" dirty="0">
                    <a:latin typeface="Times New Roman" panose="02020603050405020304" pitchFamily="18" charset="0"/>
                    <a:cs typeface="Times New Roman" panose="02020603050405020304" pitchFamily="18" charset="0"/>
                  </a:rPr>
                  <a:t>so </a:t>
                </a:r>
                <a14:m>
                  <m:oMath xmlns:m="http://schemas.openxmlformats.org/officeDocument/2006/math">
                    <m:r>
                      <a:rPr lang="en-IN" i="1" smtClean="0">
                        <a:effectLst/>
                        <a:latin typeface="Cambria Math" panose="02040503050406030204" pitchFamily="18" charset="0"/>
                        <a:ea typeface="Calibri" panose="020F0502020204030204" pitchFamily="34" charset="0"/>
                        <a:cs typeface="Times New Roman" panose="02020603050405020304" pitchFamily="18" charset="0"/>
                      </a:rPr>
                      <m:t>𝑊</m:t>
                    </m:r>
                    <m:r>
                      <a:rPr lang="en-IN"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i="1">
                            <a:effectLst/>
                            <a:latin typeface="Cambria Math" panose="02040503050406030204" pitchFamily="18" charset="0"/>
                            <a:cs typeface="Times New Roman" panose="02020603050405020304" pitchFamily="18" charset="0"/>
                          </a:rPr>
                        </m:ctrlPr>
                      </m:fPr>
                      <m:num>
                        <m:r>
                          <a:rPr lang="en-IN" i="1">
                            <a:effectLst/>
                            <a:latin typeface="Cambria Math" panose="02040503050406030204" pitchFamily="18" charset="0"/>
                            <a:ea typeface="Calibri" panose="020F0502020204030204" pitchFamily="34" charset="0"/>
                            <a:cs typeface="Times New Roman" panose="02020603050405020304" pitchFamily="18" charset="0"/>
                          </a:rPr>
                          <m:t>𝑄𝑎</m:t>
                        </m:r>
                      </m:num>
                      <m:den>
                        <m:r>
                          <a:rPr lang="en-IN" i="1">
                            <a:effectLst/>
                            <a:latin typeface="Cambria Math" panose="02040503050406030204" pitchFamily="18" charset="0"/>
                            <a:ea typeface="Calibri" panose="020F0502020204030204" pitchFamily="34" charset="0"/>
                            <a:cs typeface="Times New Roman" panose="02020603050405020304" pitchFamily="18" charset="0"/>
                          </a:rPr>
                          <m:t>𝑧</m:t>
                        </m:r>
                      </m:den>
                    </m:f>
                    <m:r>
                      <a:rPr lang="en-IN" b="0" i="0"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dirty="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𝜌</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𝑚</m:t>
                        </m:r>
                      </m:sub>
                    </m:sSub>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IN"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i="1">
                            <a:effectLst/>
                            <a:latin typeface="Cambria Math" panose="02040503050406030204" pitchFamily="18" charset="0"/>
                            <a:ea typeface="Calibri" panose="020F0502020204030204" pitchFamily="34" charset="0"/>
                            <a:cs typeface="Times New Roman" panose="02020603050405020304" pitchFamily="18" charset="0"/>
                          </a:rPr>
                          <m:t>𝐼𝑡𝑎</m:t>
                        </m:r>
                      </m:num>
                      <m:den>
                        <m:r>
                          <a:rPr lang="en-IN" i="1">
                            <a:effectLst/>
                            <a:latin typeface="Cambria Math" panose="02040503050406030204" pitchFamily="18" charset="0"/>
                            <a:ea typeface="Calibri" panose="020F0502020204030204" pitchFamily="34" charset="0"/>
                            <a:cs typeface="Times New Roman" panose="02020603050405020304" pitchFamily="18" charset="0"/>
                          </a:rPr>
                          <m:t>𝐹𝑧</m:t>
                        </m:r>
                      </m:den>
                    </m:f>
                  </m:oMath>
                </a14:m>
                <a:r>
                  <a:rPr lang="en-IN" dirty="0">
                    <a:latin typeface="Times New Roman" panose="02020603050405020304" pitchFamily="18" charset="0"/>
                    <a:cs typeface="Times New Roman" panose="02020603050405020304" pitchFamily="18" charset="0"/>
                  </a:rPr>
                  <a:t>      			                                                        						(1)</a:t>
                </a:r>
              </a:p>
              <a:p>
                <a:pPr>
                  <a:lnSpc>
                    <a:spcPct val="120000"/>
                  </a:lnSpc>
                </a:pPr>
                <a:r>
                  <a:rPr lang="en-IN" dirty="0">
                    <a:latin typeface="Times New Roman" panose="02020603050405020304" pitchFamily="18" charset="0"/>
                    <a:cs typeface="Times New Roman" panose="02020603050405020304" pitchFamily="18" charset="0"/>
                  </a:rPr>
                  <a:t>MRR= (𝑉𝑚/ 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𝐼𝑎</m:t>
                        </m:r>
                      </m:num>
                      <m:den>
                        <m:sSub>
                          <m:sSubPr>
                            <m:ctrlPr>
                              <a:rPr lang="en-IN" i="1">
                                <a:latin typeface="Cambria Math" panose="02040503050406030204" pitchFamily="18" charset="0"/>
                              </a:rPr>
                            </m:ctrlPr>
                          </m:sSubPr>
                          <m:e>
                            <m:r>
                              <a:rPr lang="en-IN" i="1">
                                <a:latin typeface="Cambria Math" panose="02040503050406030204" pitchFamily="18" charset="0"/>
                              </a:rPr>
                              <m:t>𝜌</m:t>
                            </m:r>
                          </m:e>
                          <m:sub>
                            <m:r>
                              <a:rPr lang="en-IN" i="1">
                                <a:latin typeface="Cambria Math" panose="02040503050406030204" pitchFamily="18" charset="0"/>
                              </a:rPr>
                              <m:t>𝑚</m:t>
                            </m:r>
                          </m:sub>
                        </m:sSub>
                        <m:r>
                          <a:rPr lang="en-IN" i="1">
                            <a:latin typeface="Cambria Math" panose="02040503050406030204" pitchFamily="18" charset="0"/>
                          </a:rPr>
                          <m:t>𝐹𝑧</m:t>
                        </m:r>
                      </m:den>
                    </m:f>
                  </m:oMath>
                </a14:m>
                <a:r>
                  <a:rPr lang="en-IN" dirty="0">
                    <a:latin typeface="Times New Roman" panose="02020603050405020304" pitchFamily="18" charset="0"/>
                    <a:cs typeface="Times New Roman" panose="02020603050405020304" pitchFamily="18" charset="0"/>
                  </a:rPr>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𝐼𝐸</m:t>
                        </m:r>
                      </m:num>
                      <m:den>
                        <m:sSub>
                          <m:sSubPr>
                            <m:ctrlPr>
                              <a:rPr lang="en-IN" i="1">
                                <a:latin typeface="Cambria Math" panose="02040503050406030204" pitchFamily="18" charset="0"/>
                              </a:rPr>
                            </m:ctrlPr>
                          </m:sSubPr>
                          <m:e>
                            <m:r>
                              <a:rPr lang="en-IN" i="1">
                                <a:latin typeface="Cambria Math" panose="02040503050406030204" pitchFamily="18" charset="0"/>
                              </a:rPr>
                              <m:t>𝜌</m:t>
                            </m:r>
                          </m:e>
                          <m:sub>
                            <m:r>
                              <a:rPr lang="en-IN" i="1">
                                <a:latin typeface="Cambria Math" panose="02040503050406030204" pitchFamily="18" charset="0"/>
                              </a:rPr>
                              <m:t>𝑚</m:t>
                            </m:r>
                          </m:sub>
                        </m:sSub>
                        <m:r>
                          <a:rPr lang="en-IN" i="1">
                            <a:latin typeface="Cambria Math" panose="02040503050406030204" pitchFamily="18" charset="0"/>
                          </a:rPr>
                          <m:t>𝐹</m:t>
                        </m:r>
                      </m:den>
                    </m:f>
                    <m:r>
                      <a:rPr lang="en-IN" b="0" i="0" smtClean="0">
                        <a:latin typeface="Cambria Math" panose="02040503050406030204" pitchFamily="18" charset="0"/>
                      </a:rPr>
                      <m:t>,       </m:t>
                    </m:r>
                  </m:oMath>
                </a14:m>
                <a:r>
                  <a:rPr lang="en-IN" dirty="0">
                    <a:effectLst/>
                    <a:latin typeface="Times New Roman" panose="02020603050405020304" pitchFamily="18" charset="0"/>
                    <a:ea typeface="Calibri" panose="020F0502020204030204" pitchFamily="34" charset="0"/>
                    <a:cs typeface="Times New Roman" panose="02020603050405020304" pitchFamily="18" charset="0"/>
                  </a:rPr>
                  <a:t>MRR in ECM = </a:t>
                </a:r>
                <a14:m>
                  <m:oMath xmlns:m="http://schemas.openxmlformats.org/officeDocument/2006/math">
                    <m:f>
                      <m:fPr>
                        <m:ctrlPr>
                          <a:rPr lang="en-IN" i="1">
                            <a:effectLst/>
                            <a:latin typeface="Cambria Math" panose="02040503050406030204" pitchFamily="18" charset="0"/>
                            <a:ea typeface="Calibri" panose="020F0502020204030204" pitchFamily="34" charset="0"/>
                            <a:cs typeface="Cambria Math" panose="02040503050406030204" pitchFamily="18" charset="0"/>
                          </a:rPr>
                        </m:ctrlPr>
                      </m:fPr>
                      <m:num>
                        <m:sSub>
                          <m:sSubPr>
                            <m:ctrlPr>
                              <a:rPr lang="en-IN" i="1">
                                <a:effectLst/>
                                <a:latin typeface="Cambria Math" panose="02040503050406030204" pitchFamily="18" charset="0"/>
                                <a:ea typeface="Calibri" panose="020F0502020204030204" pitchFamily="34" charset="0"/>
                                <a:cs typeface="Cambria Math" panose="02040503050406030204" pitchFamily="18" charset="0"/>
                              </a:rPr>
                            </m:ctrlPr>
                          </m:sSubPr>
                          <m:e>
                            <m:r>
                              <a:rPr lang="en-IN" i="1">
                                <a:effectLst/>
                                <a:latin typeface="Cambria Math" panose="02040503050406030204" pitchFamily="18" charset="0"/>
                                <a:ea typeface="Calibri" panose="020F0502020204030204" pitchFamily="34" charset="0"/>
                                <a:cs typeface="Cambria Math" panose="02040503050406030204" pitchFamily="18" charset="0"/>
                              </a:rPr>
                              <m:t>𝑉</m:t>
                            </m:r>
                          </m:e>
                          <m:sub>
                            <m:r>
                              <a:rPr lang="en-IN" i="1">
                                <a:effectLst/>
                                <a:latin typeface="Cambria Math" panose="02040503050406030204" pitchFamily="18" charset="0"/>
                                <a:ea typeface="Calibri" panose="020F0502020204030204" pitchFamily="34" charset="0"/>
                                <a:cs typeface="Cambria Math" panose="02040503050406030204" pitchFamily="18" charset="0"/>
                              </a:rPr>
                              <m:t>0</m:t>
                            </m:r>
                          </m:sub>
                        </m:sSub>
                        <m:r>
                          <a:rPr lang="en-IN" i="1">
                            <a:effectLst/>
                            <a:latin typeface="Cambria Math" panose="02040503050406030204" pitchFamily="18" charset="0"/>
                            <a:ea typeface="Calibri" panose="020F0502020204030204" pitchFamily="34" charset="0"/>
                            <a:cs typeface="Cambria Math" panose="02040503050406030204" pitchFamily="18" charset="0"/>
                          </a:rPr>
                          <m:t>𝐸</m:t>
                        </m:r>
                      </m:num>
                      <m:den>
                        <m:r>
                          <a:rPr lang="en-IN" i="1">
                            <a:effectLst/>
                            <a:latin typeface="Cambria Math" panose="02040503050406030204" pitchFamily="18" charset="0"/>
                            <a:ea typeface="Calibri" panose="020F0502020204030204" pitchFamily="34" charset="0"/>
                            <a:cs typeface="Cambria Math" panose="02040503050406030204" pitchFamily="18" charset="0"/>
                          </a:rPr>
                          <m:t>𝑅𝐹</m:t>
                        </m:r>
                        <m:r>
                          <a:rPr lang="en-IN" i="1">
                            <a:effectLst/>
                            <a:latin typeface="Cambria Math" panose="02040503050406030204" pitchFamily="18" charset="0"/>
                            <a:ea typeface="Calibri" panose="020F0502020204030204" pitchFamily="34" charset="0"/>
                            <a:cs typeface="Cambria Math" panose="02040503050406030204" pitchFamily="18" charset="0"/>
                          </a:rPr>
                          <m:t>𝜂</m:t>
                        </m:r>
                        <m:sSub>
                          <m:sSubPr>
                            <m:ctrlPr>
                              <a:rPr lang="en-IN" i="1">
                                <a:effectLst/>
                                <a:latin typeface="Cambria Math" panose="02040503050406030204" pitchFamily="18" charset="0"/>
                                <a:ea typeface="Calibri" panose="020F0502020204030204" pitchFamily="34" charset="0"/>
                                <a:cs typeface="Cambria Math" panose="02040503050406030204" pitchFamily="18" charset="0"/>
                              </a:rPr>
                            </m:ctrlPr>
                          </m:sSubPr>
                          <m:e>
                            <m:r>
                              <a:rPr lang="en-IN" i="1">
                                <a:effectLst/>
                                <a:latin typeface="Cambria Math" panose="02040503050406030204" pitchFamily="18" charset="0"/>
                                <a:ea typeface="Calibri" panose="020F0502020204030204" pitchFamily="34" charset="0"/>
                                <a:cs typeface="Cambria Math" panose="02040503050406030204" pitchFamily="18" charset="0"/>
                              </a:rPr>
                              <m:t>𝜌</m:t>
                            </m:r>
                          </m:e>
                          <m:sub>
                            <m:r>
                              <a:rPr lang="en-IN" i="1">
                                <a:effectLst/>
                                <a:latin typeface="Cambria Math" panose="02040503050406030204" pitchFamily="18" charset="0"/>
                                <a:ea typeface="Calibri" panose="020F0502020204030204" pitchFamily="34" charset="0"/>
                                <a:cs typeface="Cambria Math" panose="02040503050406030204" pitchFamily="18" charset="0"/>
                              </a:rPr>
                              <m:t>𝑚</m:t>
                            </m:r>
                          </m:sub>
                        </m:sSub>
                      </m:den>
                    </m:f>
                  </m:oMath>
                </a14:m>
                <a:r>
                  <a:rPr lang="en-IN" dirty="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n-IN" i="1">
                            <a:effectLst/>
                            <a:latin typeface="Cambria Math" panose="02040503050406030204" pitchFamily="18" charset="0"/>
                            <a:ea typeface="Calibri" panose="020F0502020204030204" pitchFamily="34" charset="0"/>
                            <a:cs typeface="Cambria Math" panose="02040503050406030204" pitchFamily="18" charset="0"/>
                          </a:rPr>
                        </m:ctrlPr>
                      </m:fPr>
                      <m:num>
                        <m:sSub>
                          <m:sSubPr>
                            <m:ctrlPr>
                              <a:rPr lang="en-IN" i="1">
                                <a:effectLst/>
                                <a:latin typeface="Cambria Math" panose="02040503050406030204" pitchFamily="18" charset="0"/>
                                <a:ea typeface="Calibri" panose="020F0502020204030204" pitchFamily="34" charset="0"/>
                                <a:cs typeface="Cambria Math" panose="02040503050406030204" pitchFamily="18" charset="0"/>
                              </a:rPr>
                            </m:ctrlPr>
                          </m:sSubPr>
                          <m:e>
                            <m:r>
                              <a:rPr lang="en-IN" i="1">
                                <a:effectLst/>
                                <a:latin typeface="Cambria Math" panose="02040503050406030204" pitchFamily="18" charset="0"/>
                                <a:ea typeface="Calibri" panose="020F0502020204030204" pitchFamily="34" charset="0"/>
                                <a:cs typeface="Cambria Math" panose="02040503050406030204" pitchFamily="18" charset="0"/>
                              </a:rPr>
                              <m:t>𝑉</m:t>
                            </m:r>
                          </m:e>
                          <m:sub>
                            <m:r>
                              <a:rPr lang="en-IN" i="1">
                                <a:effectLst/>
                                <a:latin typeface="Cambria Math" panose="02040503050406030204" pitchFamily="18" charset="0"/>
                                <a:ea typeface="Calibri" panose="020F0502020204030204" pitchFamily="34" charset="0"/>
                                <a:cs typeface="Cambria Math" panose="02040503050406030204" pitchFamily="18" charset="0"/>
                              </a:rPr>
                              <m:t>0</m:t>
                            </m:r>
                          </m:sub>
                        </m:sSub>
                        <m:r>
                          <a:rPr lang="en-IN" i="1">
                            <a:effectLst/>
                            <a:latin typeface="Cambria Math" panose="02040503050406030204" pitchFamily="18" charset="0"/>
                            <a:ea typeface="Calibri" panose="020F0502020204030204" pitchFamily="34" charset="0"/>
                            <a:cs typeface="Cambria Math" panose="02040503050406030204" pitchFamily="18" charset="0"/>
                          </a:rPr>
                          <m:t>𝐸</m:t>
                        </m:r>
                      </m:num>
                      <m:den>
                        <m:f>
                          <m:fPr>
                            <m:ctrlPr>
                              <a:rPr lang="en-IN" i="1">
                                <a:effectLst/>
                                <a:latin typeface="Cambria Math" panose="02040503050406030204" pitchFamily="18" charset="0"/>
                                <a:ea typeface="Calibri" panose="020F0502020204030204" pitchFamily="34" charset="0"/>
                                <a:cs typeface="Cambria Math" panose="02040503050406030204" pitchFamily="18" charset="0"/>
                              </a:rPr>
                            </m:ctrlPr>
                          </m:fPr>
                          <m:num>
                            <m:r>
                              <a:rPr lang="en-IN" i="1">
                                <a:effectLst/>
                                <a:latin typeface="Cambria Math" panose="02040503050406030204" pitchFamily="18" charset="0"/>
                                <a:ea typeface="Calibri" panose="020F0502020204030204" pitchFamily="34" charset="0"/>
                                <a:cs typeface="Cambria Math" panose="02040503050406030204" pitchFamily="18" charset="0"/>
                              </a:rPr>
                              <m:t>𝑟h</m:t>
                            </m:r>
                          </m:num>
                          <m:den>
                            <m:r>
                              <a:rPr lang="en-IN" i="1">
                                <a:effectLst/>
                                <a:latin typeface="Cambria Math" panose="02040503050406030204" pitchFamily="18" charset="0"/>
                                <a:ea typeface="Calibri" panose="020F0502020204030204" pitchFamily="34" charset="0"/>
                                <a:cs typeface="Cambria Math" panose="02040503050406030204" pitchFamily="18" charset="0"/>
                              </a:rPr>
                              <m:t>𝐴</m:t>
                            </m:r>
                          </m:den>
                        </m:f>
                        <m:r>
                          <a:rPr lang="en-IN" i="1">
                            <a:effectLst/>
                            <a:latin typeface="Cambria Math" panose="02040503050406030204" pitchFamily="18" charset="0"/>
                            <a:ea typeface="Calibri" panose="020F0502020204030204" pitchFamily="34" charset="0"/>
                            <a:cs typeface="Cambria Math" panose="02040503050406030204" pitchFamily="18" charset="0"/>
                          </a:rPr>
                          <m:t>𝐹</m:t>
                        </m:r>
                        <m:r>
                          <a:rPr lang="en-IN" i="1">
                            <a:effectLst/>
                            <a:latin typeface="Cambria Math" panose="02040503050406030204" pitchFamily="18" charset="0"/>
                            <a:ea typeface="Calibri" panose="020F0502020204030204" pitchFamily="34" charset="0"/>
                            <a:cs typeface="Cambria Math" panose="02040503050406030204" pitchFamily="18" charset="0"/>
                          </a:rPr>
                          <m:t>𝜂</m:t>
                        </m:r>
                        <m:sSub>
                          <m:sSubPr>
                            <m:ctrlPr>
                              <a:rPr lang="en-IN" i="1">
                                <a:effectLst/>
                                <a:latin typeface="Cambria Math" panose="02040503050406030204" pitchFamily="18" charset="0"/>
                                <a:ea typeface="Calibri" panose="020F0502020204030204" pitchFamily="34" charset="0"/>
                                <a:cs typeface="Cambria Math" panose="02040503050406030204" pitchFamily="18" charset="0"/>
                              </a:rPr>
                            </m:ctrlPr>
                          </m:sSubPr>
                          <m:e>
                            <m:r>
                              <a:rPr lang="en-IN" i="1">
                                <a:effectLst/>
                                <a:latin typeface="Cambria Math" panose="02040503050406030204" pitchFamily="18" charset="0"/>
                                <a:ea typeface="Calibri" panose="020F0502020204030204" pitchFamily="34" charset="0"/>
                                <a:cs typeface="Cambria Math" panose="02040503050406030204" pitchFamily="18" charset="0"/>
                              </a:rPr>
                              <m:t>𝜌</m:t>
                            </m:r>
                          </m:e>
                          <m:sub>
                            <m:r>
                              <a:rPr lang="en-IN" i="1">
                                <a:effectLst/>
                                <a:latin typeface="Cambria Math" panose="02040503050406030204" pitchFamily="18" charset="0"/>
                                <a:ea typeface="Calibri" panose="020F0502020204030204" pitchFamily="34" charset="0"/>
                                <a:cs typeface="Cambria Math" panose="02040503050406030204" pitchFamily="18" charset="0"/>
                              </a:rPr>
                              <m:t>𝑚</m:t>
                            </m:r>
                          </m:sub>
                        </m:sSub>
                      </m:den>
                    </m:f>
                  </m:oMath>
                </a14:m>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f>
                      <m:fPr>
                        <m:ctrlPr>
                          <a:rPr lang="en-IN" i="1">
                            <a:effectLst/>
                            <a:latin typeface="Cambria Math" panose="02040503050406030204" pitchFamily="18" charset="0"/>
                            <a:ea typeface="Calibri" panose="020F0502020204030204" pitchFamily="34" charset="0"/>
                            <a:cs typeface="Cambria Math" panose="02040503050406030204" pitchFamily="18" charset="0"/>
                          </a:rPr>
                        </m:ctrlPr>
                      </m:fPr>
                      <m:num>
                        <m:sSub>
                          <m:sSubPr>
                            <m:ctrlPr>
                              <a:rPr lang="en-IN" i="1">
                                <a:effectLst/>
                                <a:latin typeface="Cambria Math" panose="02040503050406030204" pitchFamily="18" charset="0"/>
                                <a:ea typeface="Calibri" panose="020F0502020204030204" pitchFamily="34" charset="0"/>
                                <a:cs typeface="Cambria Math" panose="02040503050406030204" pitchFamily="18" charset="0"/>
                              </a:rPr>
                            </m:ctrlPr>
                          </m:sSubPr>
                          <m:e>
                            <m:r>
                              <a:rPr lang="en-IN" i="1">
                                <a:effectLst/>
                                <a:latin typeface="Cambria Math" panose="02040503050406030204" pitchFamily="18" charset="0"/>
                                <a:ea typeface="Calibri" panose="020F0502020204030204" pitchFamily="34" charset="0"/>
                                <a:cs typeface="Cambria Math" panose="02040503050406030204" pitchFamily="18" charset="0"/>
                              </a:rPr>
                              <m:t>𝑉</m:t>
                            </m:r>
                          </m:e>
                          <m:sub>
                            <m:r>
                              <a:rPr lang="en-IN" i="1">
                                <a:effectLst/>
                                <a:latin typeface="Cambria Math" panose="02040503050406030204" pitchFamily="18" charset="0"/>
                                <a:ea typeface="Calibri" panose="020F0502020204030204" pitchFamily="34" charset="0"/>
                                <a:cs typeface="Cambria Math" panose="02040503050406030204" pitchFamily="18" charset="0"/>
                              </a:rPr>
                              <m:t>0</m:t>
                            </m:r>
                          </m:sub>
                        </m:sSub>
                        <m:r>
                          <a:rPr lang="en-IN" i="1">
                            <a:effectLst/>
                            <a:latin typeface="Cambria Math" panose="02040503050406030204" pitchFamily="18" charset="0"/>
                            <a:ea typeface="Calibri" panose="020F0502020204030204" pitchFamily="34" charset="0"/>
                            <a:cs typeface="Cambria Math" panose="02040503050406030204" pitchFamily="18" charset="0"/>
                          </a:rPr>
                          <m:t>𝐸𝐴</m:t>
                        </m:r>
                      </m:num>
                      <m:den>
                        <m:r>
                          <a:rPr lang="en-IN" i="1">
                            <a:effectLst/>
                            <a:latin typeface="Cambria Math" panose="02040503050406030204" pitchFamily="18" charset="0"/>
                            <a:ea typeface="Calibri" panose="020F0502020204030204" pitchFamily="34" charset="0"/>
                            <a:cs typeface="Cambria Math" panose="02040503050406030204" pitchFamily="18" charset="0"/>
                          </a:rPr>
                          <m:t>𝐹𝑟h</m:t>
                        </m:r>
                        <m:r>
                          <a:rPr lang="en-IN" i="1">
                            <a:effectLst/>
                            <a:latin typeface="Cambria Math" panose="02040503050406030204" pitchFamily="18" charset="0"/>
                            <a:ea typeface="Calibri" panose="020F0502020204030204" pitchFamily="34" charset="0"/>
                            <a:cs typeface="Cambria Math" panose="02040503050406030204" pitchFamily="18" charset="0"/>
                          </a:rPr>
                          <m:t>𝜂</m:t>
                        </m:r>
                        <m:sSub>
                          <m:sSubPr>
                            <m:ctrlPr>
                              <a:rPr lang="en-IN" i="1">
                                <a:effectLst/>
                                <a:latin typeface="Cambria Math" panose="02040503050406030204" pitchFamily="18" charset="0"/>
                                <a:ea typeface="Calibri" panose="020F0502020204030204" pitchFamily="34" charset="0"/>
                                <a:cs typeface="Cambria Math" panose="02040503050406030204" pitchFamily="18" charset="0"/>
                              </a:rPr>
                            </m:ctrlPr>
                          </m:sSubPr>
                          <m:e>
                            <m:r>
                              <a:rPr lang="en-IN" i="1">
                                <a:effectLst/>
                                <a:latin typeface="Cambria Math" panose="02040503050406030204" pitchFamily="18" charset="0"/>
                                <a:ea typeface="Calibri" panose="020F0502020204030204" pitchFamily="34" charset="0"/>
                                <a:cs typeface="Cambria Math" panose="02040503050406030204" pitchFamily="18" charset="0"/>
                              </a:rPr>
                              <m:t>𝜌</m:t>
                            </m:r>
                          </m:e>
                          <m:sub>
                            <m:r>
                              <a:rPr lang="en-IN" i="1">
                                <a:effectLst/>
                                <a:latin typeface="Cambria Math" panose="02040503050406030204" pitchFamily="18" charset="0"/>
                                <a:ea typeface="Calibri" panose="020F0502020204030204" pitchFamily="34" charset="0"/>
                                <a:cs typeface="Cambria Math" panose="02040503050406030204" pitchFamily="18" charset="0"/>
                              </a:rPr>
                              <m:t>𝑚</m:t>
                            </m:r>
                          </m:sub>
                        </m:sSub>
                      </m:den>
                    </m:f>
                  </m:oMath>
                </a14:m>
                <a:r>
                  <a:rPr lang="en-IN" dirty="0">
                    <a:effectLst/>
                    <a:latin typeface="Times New Roman" panose="02020603050405020304" pitchFamily="18" charset="0"/>
                    <a:ea typeface="Calibri" panose="020F0502020204030204" pitchFamily="34" charset="0"/>
                    <a:cs typeface="Times New Roman" panose="02020603050405020304" pitchFamily="18" charset="0"/>
                  </a:rPr>
                  <a:t>                                    			(2)</a:t>
                </a:r>
              </a:p>
              <a:p>
                <a:pPr marL="285750" indent="-285750" algn="just">
                  <a:lnSpc>
                    <a:spcPct val="160000"/>
                  </a:lnSpc>
                  <a:spcBef>
                    <a:spcPts val="300"/>
                  </a:spcBef>
                  <a:spcAft>
                    <a:spcPts val="300"/>
                  </a:spcAft>
                  <a:buFont typeface="Wingdings" panose="05000000000000000000" pitchFamily="2" charset="2"/>
                  <a:buChar char="q"/>
                </a:pPr>
                <a:r>
                  <a:rPr lang="en-US" sz="1800" dirty="0">
                    <a:solidFill>
                      <a:schemeClr val="accent1">
                        <a:lumMod val="50000"/>
                      </a:schemeClr>
                    </a:solidFill>
                    <a:latin typeface="Times New Roman" panose="02020603050405020304" pitchFamily="18" charset="0"/>
                    <a:cs typeface="Times New Roman" panose="02020603050405020304" pitchFamily="18" charset="0"/>
                  </a:rPr>
                  <a:t>MRR under pulse DC</a:t>
                </a:r>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volume of material removed for each voltage pulse is based on the assumption that material is removed only during the fraction of pulse-on time where faradaic current takes place.</a:t>
                </a:r>
              </a:p>
              <a:p>
                <a:pPr algn="just">
                  <a:lnSpc>
                    <a:spcPct val="160000"/>
                  </a:lnSpc>
                  <a:spcBef>
                    <a:spcPts val="300"/>
                  </a:spcBef>
                  <a:spcAft>
                    <a:spcPts val="30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Where,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𝑝</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time for one complete oscillation and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ẟ</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 fraction of</a:t>
                </a:r>
                <a14:m>
                  <m:oMath xmlns:m="http://schemas.openxmlformats.org/officeDocument/2006/math">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𝑝</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called duty cycle in %.</a:t>
                </a:r>
              </a:p>
              <a:p>
                <a:pPr algn="just">
                  <a:lnSpc>
                    <a:spcPct val="160000"/>
                  </a:lnSpc>
                  <a:spcBef>
                    <a:spcPts val="300"/>
                  </a:spcBef>
                  <a:spcAft>
                    <a:spcPts val="3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ᵧ* is the percentage of pulse-on time to start almost flat voltage.</a:t>
                </a:r>
                <a:r>
                  <a:rPr lang="en-US" sz="1800" dirty="0">
                    <a:effectLst/>
                    <a:latin typeface="Times New Roman" panose="02020603050405020304" pitchFamily="18" charset="0"/>
                    <a:cs typeface="Times New Roman" panose="02020603050405020304" pitchFamily="18" charset="0"/>
                  </a:rPr>
                  <a:t> </a:t>
                </a:r>
              </a:p>
              <a:p>
                <a:pPr marL="285750" marR="0" indent="-285750" algn="just">
                  <a:lnSpc>
                    <a:spcPct val="107000"/>
                  </a:lnSpc>
                  <a:spcBef>
                    <a:spcPts val="300"/>
                  </a:spcBef>
                  <a:spcAft>
                    <a:spcPts val="3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Volume of material removed during pulse on time (</a:t>
                </a:r>
                <a14:m>
                  <m:oMath xmlns:m="http://schemas.openxmlformats.org/officeDocument/2006/math">
                    <m:sSub>
                      <m:sSubPr>
                        <m:ctrlPr>
                          <a:rPr lang="en-US" sz="1800" i="1">
                            <a:latin typeface="Cambria Math" panose="02040503050406030204" pitchFamily="18" charset="0"/>
                            <a:cs typeface="Times" panose="02020603050405020304" pitchFamily="18" charset="0"/>
                          </a:rPr>
                        </m:ctrlPr>
                      </m:sSubPr>
                      <m:e>
                        <m:r>
                          <m:rPr>
                            <m:sty m:val="p"/>
                          </m:rPr>
                          <a:rPr lang="en-US" sz="1800">
                            <a:latin typeface="Cambria Math" panose="02040503050406030204" pitchFamily="18" charset="0"/>
                            <a:cs typeface="Times" panose="02020603050405020304" pitchFamily="18" charset="0"/>
                          </a:rPr>
                          <m:t>V</m:t>
                        </m:r>
                      </m:e>
                      <m:sub>
                        <m:sSub>
                          <m:sSubPr>
                            <m:ctrlPr>
                              <a:rPr lang="en-US" sz="1800" i="1">
                                <a:latin typeface="Cambria Math" panose="02040503050406030204" pitchFamily="18" charset="0"/>
                                <a:cs typeface="Times" panose="02020603050405020304" pitchFamily="18" charset="0"/>
                              </a:rPr>
                            </m:ctrlPr>
                          </m:sSubPr>
                          <m:e>
                            <m:r>
                              <m:rPr>
                                <m:sty m:val="p"/>
                              </m:rPr>
                              <a:rPr lang="en-US" sz="1800">
                                <a:latin typeface="Cambria Math" panose="02040503050406030204" pitchFamily="18" charset="0"/>
                                <a:cs typeface="Times" panose="02020603050405020304" pitchFamily="18" charset="0"/>
                              </a:rPr>
                              <m:t>m</m:t>
                            </m:r>
                          </m:e>
                          <m:sub>
                            <m:r>
                              <m:rPr>
                                <m:sty m:val="p"/>
                              </m:rPr>
                              <a:rPr lang="en-US" sz="1800">
                                <a:latin typeface="Cambria Math" panose="02040503050406030204" pitchFamily="18" charset="0"/>
                                <a:cs typeface="Times" panose="02020603050405020304" pitchFamily="18" charset="0"/>
                              </a:rPr>
                              <m:t>on</m:t>
                            </m:r>
                            <m:r>
                              <a:rPr lang="en-US" sz="1800">
                                <a:latin typeface="Cambria Math" panose="02040503050406030204" pitchFamily="18" charset="0"/>
                                <a:cs typeface="Times" panose="02020603050405020304" pitchFamily="18" charset="0"/>
                              </a:rPr>
                              <m:t>−</m:t>
                            </m:r>
                            <m:r>
                              <m:rPr>
                                <m:sty m:val="p"/>
                              </m:rPr>
                              <a:rPr lang="en-US" sz="1800">
                                <a:latin typeface="Cambria Math" panose="02040503050406030204" pitchFamily="18" charset="0"/>
                                <a:cs typeface="Times" panose="02020603050405020304" pitchFamily="18" charset="0"/>
                              </a:rPr>
                              <m:t>time</m:t>
                            </m:r>
                          </m:sub>
                        </m:sSub>
                      </m:sub>
                    </m:sSub>
                  </m:oMath>
                </a14:m>
                <a:r>
                  <a:rPr lang="en-US" sz="1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a:latin typeface="Cambria Math" panose="02040503050406030204" pitchFamily="18" charset="0"/>
                        <a:cs typeface="Times" panose="02020603050405020304" pitchFamily="18" charset="0"/>
                      </a:rPr>
                      <m:t>=</m:t>
                    </m:r>
                    <m:f>
                      <m:fPr>
                        <m:ctrlPr>
                          <a:rPr lang="en-US" sz="1800" i="1">
                            <a:latin typeface="Cambria Math" panose="02040503050406030204" pitchFamily="18" charset="0"/>
                            <a:cs typeface="Times" panose="02020603050405020304" pitchFamily="18" charset="0"/>
                          </a:rPr>
                        </m:ctrlPr>
                      </m:fPr>
                      <m:num>
                        <m:r>
                          <a:rPr lang="en-US" sz="1800">
                            <a:latin typeface="Cambria Math" panose="02040503050406030204" pitchFamily="18" charset="0"/>
                            <a:cs typeface="Times" panose="02020603050405020304" pitchFamily="18" charset="0"/>
                          </a:rPr>
                          <m:t>𝐸</m:t>
                        </m:r>
                        <m:r>
                          <a:rPr lang="en-US" sz="1800">
                            <a:latin typeface="Cambria Math" panose="02040503050406030204" pitchFamily="18" charset="0"/>
                            <a:cs typeface="Times" panose="02020603050405020304" pitchFamily="18" charset="0"/>
                          </a:rPr>
                          <m:t> </m:t>
                        </m:r>
                        <m:r>
                          <a:rPr lang="en-US" sz="1800">
                            <a:latin typeface="Cambria Math" panose="02040503050406030204" pitchFamily="18" charset="0"/>
                            <a:cs typeface="Times" panose="02020603050405020304" pitchFamily="18" charset="0"/>
                          </a:rPr>
                          <m:t>𝐴</m:t>
                        </m:r>
                        <m:r>
                          <a:rPr lang="en-US" sz="1800">
                            <a:latin typeface="Cambria Math" panose="02040503050406030204" pitchFamily="18" charset="0"/>
                            <a:cs typeface="Times" panose="02020603050405020304" pitchFamily="18" charset="0"/>
                          </a:rPr>
                          <m:t> </m:t>
                        </m:r>
                        <m:sSub>
                          <m:sSubPr>
                            <m:ctrlPr>
                              <a:rPr lang="en-US" sz="1800" i="1">
                                <a:latin typeface="Cambria Math" panose="02040503050406030204" pitchFamily="18" charset="0"/>
                                <a:cs typeface="Times" panose="02020603050405020304" pitchFamily="18" charset="0"/>
                              </a:rPr>
                            </m:ctrlPr>
                          </m:sSubPr>
                          <m:e>
                            <m:r>
                              <a:rPr lang="en-US" sz="1800">
                                <a:latin typeface="Cambria Math" panose="02040503050406030204" pitchFamily="18" charset="0"/>
                                <a:cs typeface="Times" panose="02020603050405020304" pitchFamily="18" charset="0"/>
                              </a:rPr>
                              <m:t>𝑉</m:t>
                            </m:r>
                          </m:e>
                          <m:sub>
                            <m:r>
                              <a:rPr lang="en-US" sz="1800">
                                <a:latin typeface="Cambria Math" panose="02040503050406030204" pitchFamily="18" charset="0"/>
                                <a:cs typeface="Times" panose="02020603050405020304" pitchFamily="18" charset="0"/>
                              </a:rPr>
                              <m:t>0</m:t>
                            </m:r>
                          </m:sub>
                        </m:sSub>
                        <m:d>
                          <m:dPr>
                            <m:ctrlPr>
                              <a:rPr lang="en-US" sz="1800" i="1">
                                <a:latin typeface="Cambria Math" panose="02040503050406030204" pitchFamily="18" charset="0"/>
                                <a:cs typeface="Times" panose="02020603050405020304" pitchFamily="18" charset="0"/>
                              </a:rPr>
                            </m:ctrlPr>
                          </m:dPr>
                          <m:e>
                            <m:r>
                              <a:rPr lang="en-US" sz="1800">
                                <a:latin typeface="Cambria Math" panose="02040503050406030204" pitchFamily="18" charset="0"/>
                                <a:cs typeface="Times" panose="02020603050405020304" pitchFamily="18" charset="0"/>
                              </a:rPr>
                              <m:t>1−ᵧ∗</m:t>
                            </m:r>
                          </m:e>
                        </m:d>
                        <m:r>
                          <a:rPr lang="en-US" sz="1800">
                            <a:latin typeface="Cambria Math" panose="02040503050406030204" pitchFamily="18" charset="0"/>
                            <a:cs typeface="Times" panose="02020603050405020304" pitchFamily="18" charset="0"/>
                          </a:rPr>
                          <m:t> </m:t>
                        </m:r>
                        <m:sSub>
                          <m:sSubPr>
                            <m:ctrlPr>
                              <a:rPr lang="en-US" sz="1800" i="1">
                                <a:latin typeface="Cambria Math" panose="02040503050406030204" pitchFamily="18" charset="0"/>
                                <a:cs typeface="Times" panose="02020603050405020304" pitchFamily="18" charset="0"/>
                              </a:rPr>
                            </m:ctrlPr>
                          </m:sSubPr>
                          <m:e>
                            <m:r>
                              <a:rPr lang="en-US" sz="1800">
                                <a:latin typeface="Cambria Math" panose="02040503050406030204" pitchFamily="18" charset="0"/>
                                <a:cs typeface="Times" panose="02020603050405020304" pitchFamily="18" charset="0"/>
                              </a:rPr>
                              <m:t>ẟ</m:t>
                            </m:r>
                          </m:e>
                          <m:sub>
                            <m:r>
                              <a:rPr lang="en-US" sz="1800">
                                <a:latin typeface="Cambria Math" panose="02040503050406030204" pitchFamily="18" charset="0"/>
                                <a:cs typeface="Times" panose="02020603050405020304" pitchFamily="18" charset="0"/>
                              </a:rPr>
                              <m:t>𝑡</m:t>
                            </m:r>
                          </m:sub>
                        </m:sSub>
                        <m:sSub>
                          <m:sSubPr>
                            <m:ctrlPr>
                              <a:rPr lang="en-US" sz="1800" i="1">
                                <a:latin typeface="Cambria Math" panose="02040503050406030204" pitchFamily="18" charset="0"/>
                                <a:cs typeface="Times" panose="02020603050405020304" pitchFamily="18" charset="0"/>
                              </a:rPr>
                            </m:ctrlPr>
                          </m:sSubPr>
                          <m:e>
                            <m:r>
                              <a:rPr lang="en-US" sz="1800">
                                <a:latin typeface="Cambria Math" panose="02040503050406030204" pitchFamily="18" charset="0"/>
                                <a:cs typeface="Times" panose="02020603050405020304" pitchFamily="18" charset="0"/>
                              </a:rPr>
                              <m:t>𝑡</m:t>
                            </m:r>
                          </m:e>
                          <m:sub>
                            <m:r>
                              <a:rPr lang="en-US" sz="1800">
                                <a:latin typeface="Cambria Math" panose="02040503050406030204" pitchFamily="18" charset="0"/>
                                <a:cs typeface="Times" panose="02020603050405020304" pitchFamily="18" charset="0"/>
                              </a:rPr>
                              <m:t>𝑝</m:t>
                            </m:r>
                          </m:sub>
                        </m:sSub>
                      </m:num>
                      <m:den>
                        <m:r>
                          <a:rPr lang="en-US" sz="1800">
                            <a:latin typeface="Cambria Math" panose="02040503050406030204" pitchFamily="18" charset="0"/>
                            <a:cs typeface="Times" panose="02020603050405020304" pitchFamily="18" charset="0"/>
                          </a:rPr>
                          <m:t>𝐹</m:t>
                        </m:r>
                        <m:r>
                          <a:rPr lang="en-US" sz="1800">
                            <a:latin typeface="Cambria Math" panose="02040503050406030204" pitchFamily="18" charset="0"/>
                            <a:cs typeface="Times" panose="02020603050405020304" pitchFamily="18" charset="0"/>
                          </a:rPr>
                          <m:t> </m:t>
                        </m:r>
                        <m:r>
                          <a:rPr lang="en-US" sz="1800">
                            <a:latin typeface="Cambria Math" panose="02040503050406030204" pitchFamily="18" charset="0"/>
                            <a:cs typeface="Times" panose="02020603050405020304" pitchFamily="18" charset="0"/>
                          </a:rPr>
                          <m:t>𝑟</m:t>
                        </m:r>
                        <m:r>
                          <a:rPr lang="en-US" sz="1800">
                            <a:latin typeface="Cambria Math" panose="02040503050406030204" pitchFamily="18" charset="0"/>
                            <a:cs typeface="Times" panose="02020603050405020304" pitchFamily="18" charset="0"/>
                          </a:rPr>
                          <m:t> </m:t>
                        </m:r>
                        <m:r>
                          <a:rPr lang="en-US" sz="1800">
                            <a:latin typeface="Cambria Math" panose="02040503050406030204" pitchFamily="18" charset="0"/>
                            <a:cs typeface="Times" panose="02020603050405020304" pitchFamily="18" charset="0"/>
                          </a:rPr>
                          <m:t>h</m:t>
                        </m:r>
                        <m:r>
                          <a:rPr lang="en-US" sz="1800">
                            <a:latin typeface="Cambria Math" panose="02040503050406030204" pitchFamily="18" charset="0"/>
                            <a:cs typeface="Times" panose="02020603050405020304" pitchFamily="18" charset="0"/>
                          </a:rPr>
                          <m:t>  </m:t>
                        </m:r>
                        <m:sSub>
                          <m:sSubPr>
                            <m:ctrlPr>
                              <a:rPr lang="en-US" sz="1800" i="1">
                                <a:latin typeface="Cambria Math" panose="02040503050406030204" pitchFamily="18" charset="0"/>
                                <a:cs typeface="Times" panose="02020603050405020304" pitchFamily="18" charset="0"/>
                              </a:rPr>
                            </m:ctrlPr>
                          </m:sSubPr>
                          <m:e>
                            <m:r>
                              <a:rPr lang="en-US" sz="1800">
                                <a:latin typeface="Cambria Math" panose="02040503050406030204" pitchFamily="18" charset="0"/>
                                <a:cs typeface="Times" panose="02020603050405020304" pitchFamily="18" charset="0"/>
                              </a:rPr>
                              <m:t>𝜂</m:t>
                            </m:r>
                            <m:r>
                              <a:rPr lang="en-US" sz="1800">
                                <a:latin typeface="Cambria Math" panose="02040503050406030204" pitchFamily="18" charset="0"/>
                                <a:cs typeface="Times" panose="02020603050405020304" pitchFamily="18" charset="0"/>
                              </a:rPr>
                              <m:t> </m:t>
                            </m:r>
                            <m:r>
                              <a:rPr lang="en-US" sz="1800">
                                <a:latin typeface="Cambria Math" panose="02040503050406030204" pitchFamily="18" charset="0"/>
                                <a:cs typeface="Times" panose="02020603050405020304" pitchFamily="18" charset="0"/>
                              </a:rPr>
                              <m:t>𝜌</m:t>
                            </m:r>
                          </m:e>
                          <m:sub>
                            <m:r>
                              <a:rPr lang="en-US" sz="1800">
                                <a:latin typeface="Cambria Math" panose="02040503050406030204" pitchFamily="18" charset="0"/>
                                <a:cs typeface="Times" panose="02020603050405020304" pitchFamily="18" charset="0"/>
                              </a:rPr>
                              <m:t>𝑚</m:t>
                            </m:r>
                          </m:sub>
                        </m:sSub>
                      </m:den>
                    </m:f>
                    <m:r>
                      <a:rPr lang="en-US" sz="1800">
                        <a:latin typeface="Cambria Math" panose="02040503050406030204" pitchFamily="18" charset="0"/>
                        <a:cs typeface="Times" panose="02020603050405020304" pitchFamily="18" charset="0"/>
                      </a:rPr>
                      <m:t>=</m:t>
                    </m:r>
                    <m:f>
                      <m:fPr>
                        <m:ctrlPr>
                          <a:rPr lang="en-US" sz="1800" i="1">
                            <a:latin typeface="Cambria Math" panose="02040503050406030204" pitchFamily="18" charset="0"/>
                            <a:cs typeface="Times" panose="02020603050405020304" pitchFamily="18" charset="0"/>
                          </a:rPr>
                        </m:ctrlPr>
                      </m:fPr>
                      <m:num>
                        <m:r>
                          <a:rPr lang="en-US" sz="1800">
                            <a:latin typeface="Cambria Math" panose="02040503050406030204" pitchFamily="18" charset="0"/>
                            <a:cs typeface="Times" panose="02020603050405020304" pitchFamily="18" charset="0"/>
                          </a:rPr>
                          <m:t>𝐸</m:t>
                        </m:r>
                        <m:r>
                          <a:rPr lang="en-US" sz="1800">
                            <a:latin typeface="Cambria Math" panose="02040503050406030204" pitchFamily="18" charset="0"/>
                            <a:cs typeface="Times" panose="02020603050405020304" pitchFamily="18" charset="0"/>
                          </a:rPr>
                          <m:t> </m:t>
                        </m:r>
                        <m:r>
                          <a:rPr lang="en-US" sz="1800">
                            <a:latin typeface="Cambria Math" panose="02040503050406030204" pitchFamily="18" charset="0"/>
                            <a:cs typeface="Times" panose="02020603050405020304" pitchFamily="18" charset="0"/>
                          </a:rPr>
                          <m:t>𝐴</m:t>
                        </m:r>
                        <m:r>
                          <a:rPr lang="en-US" sz="1800">
                            <a:latin typeface="Cambria Math" panose="02040503050406030204" pitchFamily="18" charset="0"/>
                            <a:cs typeface="Times" panose="02020603050405020304" pitchFamily="18" charset="0"/>
                          </a:rPr>
                          <m:t> </m:t>
                        </m:r>
                        <m:sSub>
                          <m:sSubPr>
                            <m:ctrlPr>
                              <a:rPr lang="en-US" sz="1800" i="1">
                                <a:latin typeface="Cambria Math" panose="02040503050406030204" pitchFamily="18" charset="0"/>
                                <a:cs typeface="Times" panose="02020603050405020304" pitchFamily="18" charset="0"/>
                              </a:rPr>
                            </m:ctrlPr>
                          </m:sSubPr>
                          <m:e>
                            <m:r>
                              <a:rPr lang="en-US" sz="1800">
                                <a:latin typeface="Cambria Math" panose="02040503050406030204" pitchFamily="18" charset="0"/>
                                <a:cs typeface="Times" panose="02020603050405020304" pitchFamily="18" charset="0"/>
                              </a:rPr>
                              <m:t>𝑉</m:t>
                            </m:r>
                          </m:e>
                          <m:sub>
                            <m:r>
                              <a:rPr lang="en-US" sz="1800">
                                <a:latin typeface="Cambria Math" panose="02040503050406030204" pitchFamily="18" charset="0"/>
                                <a:cs typeface="Times" panose="02020603050405020304" pitchFamily="18" charset="0"/>
                              </a:rPr>
                              <m:t>0</m:t>
                            </m:r>
                          </m:sub>
                        </m:sSub>
                        <m:d>
                          <m:dPr>
                            <m:ctrlPr>
                              <a:rPr lang="en-US" sz="1800" i="1">
                                <a:latin typeface="Cambria Math" panose="02040503050406030204" pitchFamily="18" charset="0"/>
                                <a:cs typeface="Times" panose="02020603050405020304" pitchFamily="18" charset="0"/>
                              </a:rPr>
                            </m:ctrlPr>
                          </m:dPr>
                          <m:e>
                            <m:r>
                              <a:rPr lang="en-US" sz="1800">
                                <a:latin typeface="Cambria Math" panose="02040503050406030204" pitchFamily="18" charset="0"/>
                                <a:cs typeface="Times" panose="02020603050405020304" pitchFamily="18" charset="0"/>
                              </a:rPr>
                              <m:t>1−ᵧ∗</m:t>
                            </m:r>
                          </m:e>
                        </m:d>
                        <m:r>
                          <a:rPr lang="en-US" sz="1800">
                            <a:latin typeface="Cambria Math" panose="02040503050406030204" pitchFamily="18" charset="0"/>
                            <a:cs typeface="Times" panose="02020603050405020304" pitchFamily="18" charset="0"/>
                          </a:rPr>
                          <m:t> </m:t>
                        </m:r>
                        <m:sSub>
                          <m:sSubPr>
                            <m:ctrlPr>
                              <a:rPr lang="en-US" sz="1800" i="1">
                                <a:latin typeface="Cambria Math" panose="02040503050406030204" pitchFamily="18" charset="0"/>
                                <a:cs typeface="Times" panose="02020603050405020304" pitchFamily="18" charset="0"/>
                              </a:rPr>
                            </m:ctrlPr>
                          </m:sSubPr>
                          <m:e>
                            <m:r>
                              <a:rPr lang="en-US" sz="1800">
                                <a:latin typeface="Cambria Math" panose="02040503050406030204" pitchFamily="18" charset="0"/>
                                <a:cs typeface="Times" panose="02020603050405020304" pitchFamily="18" charset="0"/>
                              </a:rPr>
                              <m:t>ẟ</m:t>
                            </m:r>
                          </m:e>
                          <m:sub>
                            <m:r>
                              <a:rPr lang="en-US" sz="1800">
                                <a:latin typeface="Cambria Math" panose="02040503050406030204" pitchFamily="18" charset="0"/>
                                <a:cs typeface="Times" panose="02020603050405020304" pitchFamily="18" charset="0"/>
                              </a:rPr>
                              <m:t>𝑡</m:t>
                            </m:r>
                          </m:sub>
                        </m:sSub>
                      </m:num>
                      <m:den>
                        <m:r>
                          <a:rPr lang="en-US" sz="1800">
                            <a:latin typeface="Cambria Math" panose="02040503050406030204" pitchFamily="18" charset="0"/>
                            <a:cs typeface="Times" panose="02020603050405020304" pitchFamily="18" charset="0"/>
                          </a:rPr>
                          <m:t>𝐹</m:t>
                        </m:r>
                        <m:r>
                          <a:rPr lang="en-US" sz="1800">
                            <a:latin typeface="Cambria Math" panose="02040503050406030204" pitchFamily="18" charset="0"/>
                            <a:cs typeface="Times" panose="02020603050405020304" pitchFamily="18" charset="0"/>
                          </a:rPr>
                          <m:t> </m:t>
                        </m:r>
                        <m:r>
                          <a:rPr lang="en-US" sz="1800">
                            <a:latin typeface="Cambria Math" panose="02040503050406030204" pitchFamily="18" charset="0"/>
                            <a:cs typeface="Times" panose="02020603050405020304" pitchFamily="18" charset="0"/>
                          </a:rPr>
                          <m:t>𝑟</m:t>
                        </m:r>
                        <m:r>
                          <a:rPr lang="en-US" sz="1800">
                            <a:latin typeface="Cambria Math" panose="02040503050406030204" pitchFamily="18" charset="0"/>
                            <a:cs typeface="Times" panose="02020603050405020304" pitchFamily="18" charset="0"/>
                          </a:rPr>
                          <m:t> </m:t>
                        </m:r>
                        <m:r>
                          <a:rPr lang="en-US" sz="1800">
                            <a:latin typeface="Cambria Math" panose="02040503050406030204" pitchFamily="18" charset="0"/>
                            <a:cs typeface="Times" panose="02020603050405020304" pitchFamily="18" charset="0"/>
                          </a:rPr>
                          <m:t>h</m:t>
                        </m:r>
                        <m:r>
                          <a:rPr lang="en-US" sz="1800">
                            <a:latin typeface="Cambria Math" panose="02040503050406030204" pitchFamily="18" charset="0"/>
                            <a:cs typeface="Times" panose="02020603050405020304" pitchFamily="18" charset="0"/>
                          </a:rPr>
                          <m:t> </m:t>
                        </m:r>
                        <m:r>
                          <a:rPr lang="en-US" sz="1800">
                            <a:latin typeface="Cambria Math" panose="02040503050406030204" pitchFamily="18" charset="0"/>
                            <a:cs typeface="Times" panose="02020603050405020304" pitchFamily="18" charset="0"/>
                          </a:rPr>
                          <m:t>𝑓</m:t>
                        </m:r>
                        <m:r>
                          <a:rPr lang="en-US" sz="1800">
                            <a:latin typeface="Cambria Math" panose="02040503050406030204" pitchFamily="18" charset="0"/>
                            <a:cs typeface="Times" panose="02020603050405020304" pitchFamily="18" charset="0"/>
                          </a:rPr>
                          <m:t> </m:t>
                        </m:r>
                        <m:sSub>
                          <m:sSubPr>
                            <m:ctrlPr>
                              <a:rPr lang="en-US" sz="1800" i="1">
                                <a:latin typeface="Cambria Math" panose="02040503050406030204" pitchFamily="18" charset="0"/>
                                <a:cs typeface="Times" panose="02020603050405020304" pitchFamily="18" charset="0"/>
                              </a:rPr>
                            </m:ctrlPr>
                          </m:sSubPr>
                          <m:e>
                            <m:r>
                              <a:rPr lang="en-US" sz="1800">
                                <a:latin typeface="Cambria Math" panose="02040503050406030204" pitchFamily="18" charset="0"/>
                                <a:cs typeface="Times" panose="02020603050405020304" pitchFamily="18" charset="0"/>
                              </a:rPr>
                              <m:t>𝜂</m:t>
                            </m:r>
                            <m:r>
                              <a:rPr lang="en-US" sz="1800">
                                <a:latin typeface="Cambria Math" panose="02040503050406030204" pitchFamily="18" charset="0"/>
                                <a:cs typeface="Times" panose="02020603050405020304" pitchFamily="18" charset="0"/>
                              </a:rPr>
                              <m:t> </m:t>
                            </m:r>
                            <m:r>
                              <a:rPr lang="en-US" sz="1800">
                                <a:latin typeface="Cambria Math" panose="02040503050406030204" pitchFamily="18" charset="0"/>
                                <a:cs typeface="Times" panose="02020603050405020304" pitchFamily="18" charset="0"/>
                              </a:rPr>
                              <m:t>𝜌</m:t>
                            </m:r>
                          </m:e>
                          <m:sub>
                            <m:r>
                              <a:rPr lang="en-US" sz="1800">
                                <a:latin typeface="Cambria Math" panose="02040503050406030204" pitchFamily="18" charset="0"/>
                                <a:cs typeface="Times" panose="02020603050405020304" pitchFamily="18" charset="0"/>
                              </a:rPr>
                              <m:t>𝑚</m:t>
                            </m:r>
                          </m:sub>
                        </m:sSub>
                      </m:den>
                    </m:f>
                  </m:oMath>
                </a14:m>
                <a:r>
                  <a:rPr lang="en-US" sz="1800" dirty="0">
                    <a:latin typeface="Times New Roman" panose="02020603050405020304" pitchFamily="18" charset="0"/>
                    <a:cs typeface="Times New Roman" panose="02020603050405020304" pitchFamily="18" charset="0"/>
                  </a:rPr>
                  <a:t>         		(3)</a:t>
                </a:r>
              </a:p>
              <a:p>
                <a:pPr algn="just">
                  <a:spcBef>
                    <a:spcPts val="300"/>
                  </a:spcBef>
                  <a:spcAft>
                    <a:spcPts val="300"/>
                  </a:spcAft>
                </a:pPr>
                <a:r>
                  <a:rPr lang="en-US"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xperimental MRR in case of pulse DC  =  </a:t>
                </a:r>
                <a14:m>
                  <m:oMath xmlns:m="http://schemas.openxmlformats.org/officeDocument/2006/math">
                    <m:f>
                      <m:fPr>
                        <m:ctrlPr>
                          <a:rPr lang="en-US" sz="1800" i="1">
                            <a:latin typeface="Cambria Math" panose="02040503050406030204" pitchFamily="18" charset="0"/>
                          </a:rPr>
                        </m:ctrlPr>
                      </m:fPr>
                      <m:num>
                        <m:r>
                          <a:rPr lang="en-US" sz="1800" b="0" i="1" smtClean="0">
                            <a:latin typeface="Cambria Math" panose="02040503050406030204" pitchFamily="18" charset="0"/>
                          </a:rPr>
                          <m:t>𝐸</m:t>
                        </m:r>
                        <m:r>
                          <a:rPr lang="en-US" sz="1800" b="0" smtClean="0">
                            <a:latin typeface="Cambria Math" panose="02040503050406030204" pitchFamily="18" charset="0"/>
                          </a:rPr>
                          <m:t> </m:t>
                        </m:r>
                        <m:r>
                          <a:rPr lang="en-US" sz="1800" b="0" i="1" smtClean="0">
                            <a:latin typeface="Cambria Math" panose="02040503050406030204" pitchFamily="18" charset="0"/>
                          </a:rPr>
                          <m:t>𝐴</m:t>
                        </m:r>
                        <m:r>
                          <a:rPr lang="en-US" sz="1800" b="0" smtClean="0">
                            <a:latin typeface="Cambria Math" panose="02040503050406030204" pitchFamily="18" charset="0"/>
                          </a:rPr>
                          <m:t> </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smtClean="0">
                            <a:latin typeface="Cambria Math" panose="02040503050406030204" pitchFamily="18" charset="0"/>
                          </a:rPr>
                          <m:t> </m:t>
                        </m:r>
                        <m:sSub>
                          <m:sSubPr>
                            <m:ctrlPr>
                              <a:rPr lang="en-US" sz="1800" i="1">
                                <a:latin typeface="Cambria Math" panose="02040503050406030204" pitchFamily="18" charset="0"/>
                              </a:rPr>
                            </m:ctrlPr>
                          </m:sSubPr>
                          <m:e>
                            <m:r>
                              <a:rPr lang="en-US" sz="1800" b="0" smtClean="0">
                                <a:latin typeface="Cambria Math" panose="02040503050406030204" pitchFamily="18" charset="0"/>
                              </a:rPr>
                              <m:t>ẟ</m:t>
                            </m:r>
                          </m:e>
                          <m:sub>
                            <m:r>
                              <a:rPr lang="en-US" sz="1800" b="0" i="1" smtClean="0">
                                <a:latin typeface="Cambria Math" panose="02040503050406030204" pitchFamily="18" charset="0"/>
                              </a:rPr>
                              <m:t>𝑡</m:t>
                            </m:r>
                          </m:sub>
                        </m:sSub>
                      </m:num>
                      <m:den>
                        <m:r>
                          <a:rPr lang="en-US" sz="1800" b="0" i="1" smtClean="0">
                            <a:latin typeface="Cambria Math" panose="02040503050406030204" pitchFamily="18" charset="0"/>
                          </a:rPr>
                          <m:t>𝐹</m:t>
                        </m:r>
                        <m:r>
                          <a:rPr lang="en-US" sz="1800" b="0" smtClean="0">
                            <a:latin typeface="Cambria Math" panose="02040503050406030204" pitchFamily="18" charset="0"/>
                          </a:rPr>
                          <m:t> </m:t>
                        </m:r>
                        <m:r>
                          <a:rPr lang="en-US" sz="1800" b="0" i="1" smtClean="0">
                            <a:latin typeface="Cambria Math" panose="02040503050406030204" pitchFamily="18" charset="0"/>
                          </a:rPr>
                          <m:t>𝑟</m:t>
                        </m:r>
                        <m:r>
                          <a:rPr lang="en-US" sz="1800" b="0" smtClean="0">
                            <a:latin typeface="Cambria Math" panose="02040503050406030204" pitchFamily="18" charset="0"/>
                          </a:rPr>
                          <m:t> </m:t>
                        </m:r>
                        <m:r>
                          <a:rPr lang="en-US" sz="1800" b="0" i="1" smtClean="0">
                            <a:latin typeface="Cambria Math" panose="02040503050406030204" pitchFamily="18" charset="0"/>
                          </a:rPr>
                          <m:t>h</m:t>
                        </m:r>
                        <m:r>
                          <a:rPr lang="en-US" sz="1800" b="0" smtClean="0">
                            <a:latin typeface="Cambria Math" panose="02040503050406030204" pitchFamily="18" charset="0"/>
                          </a:rPr>
                          <m:t> </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𝜂</m:t>
                            </m:r>
                            <m:r>
                              <a:rPr lang="en-US" sz="1800" b="0" smtClean="0">
                                <a:latin typeface="Cambria Math" panose="02040503050406030204" pitchFamily="18" charset="0"/>
                              </a:rPr>
                              <m:t> </m:t>
                            </m:r>
                            <m:r>
                              <a:rPr lang="en-US" sz="1800" b="0" i="1" smtClean="0">
                                <a:latin typeface="Cambria Math" panose="02040503050406030204" pitchFamily="18" charset="0"/>
                              </a:rPr>
                              <m:t>𝜌</m:t>
                            </m:r>
                          </m:e>
                          <m:sub>
                            <m:r>
                              <a:rPr lang="en-US" sz="1800" b="0" i="1" smtClean="0">
                                <a:latin typeface="Cambria Math" panose="02040503050406030204" pitchFamily="18" charset="0"/>
                              </a:rPr>
                              <m:t>𝑚</m:t>
                            </m:r>
                          </m:sub>
                        </m:sSub>
                        <m:r>
                          <a:rPr lang="en-US" sz="1800" b="0" smtClean="0">
                            <a:latin typeface="Cambria Math" panose="02040503050406030204" pitchFamily="18" charset="0"/>
                          </a:rPr>
                          <m:t> </m:t>
                        </m:r>
                      </m:den>
                    </m:f>
                  </m:oMath>
                </a14:m>
                <a:r>
                  <a:rPr lang="en-IN" dirty="0">
                    <a:effectLst/>
                    <a:latin typeface="Times New Roman" panose="02020603050405020304" pitchFamily="18" charset="0"/>
                    <a:ea typeface="Calibri" panose="020F0502020204030204" pitchFamily="34" charset="0"/>
                    <a:cs typeface="Times New Roman" panose="02020603050405020304" pitchFamily="18" charset="0"/>
                  </a:rPr>
                  <a:t>											(4)</a:t>
                </a:r>
              </a:p>
            </p:txBody>
          </p:sp>
        </mc:Choice>
        <mc:Fallback>
          <p:sp>
            <p:nvSpPr>
              <p:cNvPr id="3" name="Content Placeholder 2">
                <a:extLst>
                  <a:ext uri="{FF2B5EF4-FFF2-40B4-BE49-F238E27FC236}">
                    <a16:creationId xmlns:a16="http://schemas.microsoft.com/office/drawing/2014/main" id="{89438944-1801-4DB9-8242-FDE1E7BD17B0}"/>
                  </a:ext>
                </a:extLst>
              </p:cNvPr>
              <p:cNvSpPr>
                <a:spLocks noGrp="1" noRot="1" noChangeAspect="1" noMove="1" noResize="1" noEditPoints="1" noAdjustHandles="1" noChangeArrowheads="1" noChangeShapeType="1" noTextEdit="1"/>
              </p:cNvSpPr>
              <p:nvPr>
                <p:ph idx="1"/>
              </p:nvPr>
            </p:nvSpPr>
            <p:spPr>
              <a:xfrm>
                <a:off x="581192" y="2009281"/>
                <a:ext cx="11306008" cy="4616107"/>
              </a:xfrm>
              <a:blipFill>
                <a:blip r:embed="rId2"/>
                <a:stretch>
                  <a:fillRect l="-216" r="-323"/>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1FF32233-25BD-4B1B-8CA6-B083D5FFFB9A}"/>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12</a:t>
            </a:fld>
            <a:endParaRPr lang="en-IN" sz="1800" dirty="0"/>
          </a:p>
        </p:txBody>
      </p:sp>
    </p:spTree>
    <p:extLst>
      <p:ext uri="{BB962C8B-B14F-4D97-AF65-F5344CB8AC3E}">
        <p14:creationId xmlns:p14="http://schemas.microsoft.com/office/powerpoint/2010/main" val="1350591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15FF-C238-4632-BC5B-AF00C85B2E9B}"/>
              </a:ext>
            </a:extLst>
          </p:cNvPr>
          <p:cNvSpPr>
            <a:spLocks noGrp="1"/>
          </p:cNvSpPr>
          <p:nvPr>
            <p:ph type="title"/>
          </p:nvPr>
        </p:nvSpPr>
        <p:spPr>
          <a:xfrm>
            <a:off x="526026" y="905335"/>
            <a:ext cx="8596668" cy="642425"/>
          </a:xfrm>
        </p:spPr>
        <p:txBody>
          <a:bodyPr>
            <a:normAutofit/>
          </a:bodyPr>
          <a:lstStyle/>
          <a:p>
            <a:r>
              <a:rPr lang="en-IN" dirty="0">
                <a:latin typeface="Times New Roman" panose="02020603050405020304" pitchFamily="18" charset="0"/>
                <a:cs typeface="Times New Roman" panose="02020603050405020304" pitchFamily="18" charset="0"/>
              </a:rPr>
              <a:t>Analytical model </a:t>
            </a:r>
          </a:p>
        </p:txBody>
      </p:sp>
      <p:sp>
        <p:nvSpPr>
          <p:cNvPr id="3" name="Content Placeholder 2">
            <a:extLst>
              <a:ext uri="{FF2B5EF4-FFF2-40B4-BE49-F238E27FC236}">
                <a16:creationId xmlns:a16="http://schemas.microsoft.com/office/drawing/2014/main" id="{74DE4D1A-0173-4FBD-94DB-68507121B1F3}"/>
              </a:ext>
            </a:extLst>
          </p:cNvPr>
          <p:cNvSpPr>
            <a:spLocks noGrp="1"/>
          </p:cNvSpPr>
          <p:nvPr>
            <p:ph idx="1"/>
          </p:nvPr>
        </p:nvSpPr>
        <p:spPr>
          <a:xfrm>
            <a:off x="526026" y="2077330"/>
            <a:ext cx="7924405" cy="4515199"/>
          </a:xfrm>
        </p:spPr>
        <p:txBody>
          <a:bodyPr>
            <a:normAutofit/>
          </a:bodyPr>
          <a:lstStyle/>
          <a:p>
            <a:r>
              <a:rPr lang="en-IN" b="1" dirty="0">
                <a:effectLst/>
                <a:latin typeface="Times New Roman" panose="02020603050405020304" pitchFamily="18" charset="0"/>
                <a:ea typeface="Calibri" panose="020F0502020204030204" pitchFamily="34" charset="0"/>
                <a:cs typeface="Times New Roman" panose="02020603050405020304" pitchFamily="18" charset="0"/>
              </a:rPr>
              <a:t>MRR</a:t>
            </a:r>
            <a:r>
              <a:rPr lang="en-IN" b="1"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under</a:t>
            </a:r>
            <a:r>
              <a:rPr lang="en-IN"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ultrasonic vibration</a:t>
            </a:r>
            <a:r>
              <a:rPr lang="en-IN" b="1"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in</a:t>
            </a:r>
            <a:r>
              <a:rPr lang="en-IN"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EJMM:</a:t>
            </a:r>
          </a:p>
          <a:p>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Displacement</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equation is</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 =</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sin</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(ω t +</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ϕ)</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where</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ω =</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l-GR" spc="-5" dirty="0">
                <a:effectLst/>
                <a:latin typeface="Times New Roman" panose="02020603050405020304" pitchFamily="18" charset="0"/>
                <a:ea typeface="Times New Roman" panose="02020603050405020304" pitchFamily="18" charset="0"/>
                <a:cs typeface="Times New Roman" panose="02020603050405020304" pitchFamily="18" charset="0"/>
              </a:rPr>
              <a:t>π</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 		(5)</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dirty="0">
                <a:latin typeface="Times New Roman" panose="02020603050405020304" pitchFamily="18" charset="0"/>
                <a:ea typeface="Calibri" panose="020F0502020204030204" pitchFamily="34" charset="0"/>
                <a:cs typeface="Times New Roman" panose="02020603050405020304" pitchFamily="18" charset="0"/>
              </a:rPr>
              <a:t>V</a:t>
            </a:r>
            <a:r>
              <a:rPr lang="en-IN" dirty="0">
                <a:effectLst/>
                <a:latin typeface="Times New Roman" panose="02020603050405020304" pitchFamily="18" charset="0"/>
                <a:ea typeface="Calibri" panose="020F0502020204030204" pitchFamily="34" charset="0"/>
                <a:cs typeface="Times New Roman" panose="02020603050405020304" pitchFamily="18" charset="0"/>
              </a:rPr>
              <a:t>elocity</a:t>
            </a:r>
            <a:r>
              <a:rPr lang="en-IN" spc="-25" dirty="0">
                <a:latin typeface="Times New Roman" panose="02020603050405020304" pitchFamily="18" charset="0"/>
                <a:ea typeface="Calibri" panose="020F0502020204030204" pitchFamily="34" charset="0"/>
                <a:cs typeface="Times New Roman" panose="02020603050405020304" pitchFamily="18" charset="0"/>
              </a:rPr>
              <a:t> equation is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Ẋ(t)</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ω</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cos</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(ω t+</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ϕ)</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27000" marR="366395">
              <a:lnSpc>
                <a:spcPct val="150000"/>
              </a:lnSpc>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Cambria Math" panose="02040503050406030204" pitchFamily="18" charset="0"/>
                <a:cs typeface="Times New Roman" panose="02020603050405020304" pitchFamily="18" charset="0"/>
              </a:rPr>
              <a:t>𝑓</a:t>
            </a:r>
            <a:r>
              <a:rPr lang="en-US" baseline="-25000" dirty="0">
                <a:effectLst/>
                <a:latin typeface="Times New Roman" panose="02020603050405020304" pitchFamily="18" charset="0"/>
                <a:ea typeface="Cambria Math" panose="02040503050406030204" pitchFamily="18" charset="0"/>
                <a:cs typeface="Times New Roman" panose="02020603050405020304" pitchFamily="18" charset="0"/>
              </a:rPr>
              <a:t>𝑣</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5" dirty="0">
                <a:latin typeface="Times New Roman" panose="02020603050405020304" pitchFamily="18" charset="0"/>
                <a:ea typeface="Times New Roman" panose="02020603050405020304" pitchFamily="18" charset="0"/>
                <a:cs typeface="Times New Roman" panose="02020603050405020304" pitchFamily="18" charset="0"/>
              </a:rPr>
              <a:t>s</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Microsoft Sans Serif" panose="020B0604020202020204" pitchFamily="34" charset="0"/>
                <a:cs typeface="Times New Roman" panose="02020603050405020304" pitchFamily="18" charset="0"/>
              </a:rPr>
              <a:t>±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ω</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cos</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(ω t +</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ϕ)</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(where </a:t>
            </a:r>
            <a:r>
              <a:rPr lang="en-US" dirty="0">
                <a:latin typeface="Times New Roman" panose="02020603050405020304" pitchFamily="18" charset="0"/>
                <a:ea typeface="Times New Roman" panose="02020603050405020304" pitchFamily="18" charset="0"/>
                <a:cs typeface="Times New Roman" panose="02020603050405020304" pitchFamily="18" charset="0"/>
              </a:rPr>
              <a:t>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is the initial feed rate)		</a:t>
            </a:r>
            <a:r>
              <a:rPr lang="en-US" dirty="0">
                <a:latin typeface="Times New Roman" panose="02020603050405020304" pitchFamily="18" charset="0"/>
                <a:ea typeface="Times New Roman" panose="02020603050405020304" pitchFamily="18" charset="0"/>
                <a:cs typeface="Times New Roman" panose="02020603050405020304" pitchFamily="18" charset="0"/>
              </a:rPr>
              <a:t>	(6)</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So, the</a:t>
            </a:r>
            <a:r>
              <a:rPr lang="en-IN"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frontal</a:t>
            </a:r>
            <a:r>
              <a:rPr lang="en-IN"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gap due</a:t>
            </a:r>
            <a:r>
              <a:rPr lang="en-IN"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to</a:t>
            </a:r>
            <a:r>
              <a:rPr lang="en-IN"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vibration</a:t>
            </a:r>
            <a:r>
              <a:rPr lang="en-IN"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will be</a:t>
            </a:r>
            <a:r>
              <a:rPr lang="en-IN"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mbria Math" panose="02040503050406030204" pitchFamily="18" charset="0"/>
                <a:cs typeface="Times New Roman" panose="02020603050405020304" pitchFamily="18" charset="0"/>
              </a:rPr>
              <a:t>ℎ𝑣</a:t>
            </a:r>
            <a:r>
              <a:rPr lang="en-IN" dirty="0">
                <a:effectLst/>
                <a:latin typeface="Times New Roman" panose="02020603050405020304" pitchFamily="18" charset="0"/>
                <a:ea typeface="Calibri" panose="020F0502020204030204" pitchFamily="34" charset="0"/>
                <a:cs typeface="Times New Roman" panose="02020603050405020304" pitchFamily="18" charset="0"/>
              </a:rPr>
              <a:t>=</a:t>
            </a:r>
            <a:r>
              <a:rPr lang="en-IN"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Z</a:t>
            </a:r>
            <a:r>
              <a:rPr lang="en-IN"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IN" i="1" dirty="0">
                <a:effectLst/>
                <a:latin typeface="Times New Roman" panose="02020603050405020304" pitchFamily="18" charset="0"/>
                <a:ea typeface="Calibri" panose="020F0502020204030204" pitchFamily="34" charset="0"/>
                <a:cs typeface="Times New Roman" panose="02020603050405020304" pitchFamily="18" charset="0"/>
              </a:rPr>
              <a:t>a</a:t>
            </a:r>
            <a:r>
              <a:rPr lang="en-IN" i="1"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sin</a:t>
            </a:r>
            <a:r>
              <a:rPr lang="en-IN"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(ω</a:t>
            </a:r>
            <a:r>
              <a:rPr lang="en-IN"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a:effectLst/>
                <a:latin typeface="Times New Roman" panose="02020603050405020304" pitchFamily="18" charset="0"/>
                <a:ea typeface="Calibri" panose="020F0502020204030204" pitchFamily="34" charset="0"/>
                <a:cs typeface="Times New Roman" panose="02020603050405020304" pitchFamily="18" charset="0"/>
              </a:rPr>
              <a:t>t + ϕ)</a:t>
            </a:r>
          </a:p>
          <a:p>
            <a:pPr>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MRR (ultrasonic vibration) (𝑀𝑅𝑅𝑉) = (𝑘 𝑉𝑜 𝐸 𝐴 𝜂) / (𝜌𝑚𝐹 [Z ± 𝑎 sin (ω t + ϕ)])</a:t>
            </a:r>
          </a:p>
          <a:p>
            <a:pPr>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(𝑀𝑅𝑅𝑉) = (𝑘 𝑉𝑜 𝐸 𝐴 𝜂) / (𝜌𝑚𝐹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hc</a:t>
            </a:r>
            <a:r>
              <a:rPr lang="en-IN" dirty="0">
                <a:effectLst/>
                <a:latin typeface="Times New Roman" panose="02020603050405020304" pitchFamily="18" charset="0"/>
                <a:ea typeface="Calibri" panose="020F0502020204030204" pitchFamily="34" charset="0"/>
                <a:cs typeface="Times New Roman" panose="02020603050405020304" pitchFamily="18" charset="0"/>
              </a:rPr>
              <a:t> ± 𝑎 sin (ω t + ϕ)]) 				(7)</a:t>
            </a:r>
          </a:p>
          <a:p>
            <a:pPr>
              <a:lnSpc>
                <a:spcPct val="150000"/>
              </a:lnSpc>
              <a:spcAft>
                <a:spcPts val="800"/>
              </a:spcAft>
            </a:pPr>
            <a:r>
              <a:rPr lang="en-IN" dirty="0" err="1">
                <a:effectLst/>
                <a:latin typeface="Times New Roman" panose="02020603050405020304" pitchFamily="18" charset="0"/>
                <a:ea typeface="Calibri" panose="020F0502020204030204" pitchFamily="34" charset="0"/>
                <a:cs typeface="Times New Roman" panose="02020603050405020304" pitchFamily="18" charset="0"/>
              </a:rPr>
              <a:t>hc</a:t>
            </a:r>
            <a:r>
              <a:rPr lang="en-IN" dirty="0">
                <a:effectLst/>
                <a:latin typeface="Times New Roman" panose="02020603050405020304" pitchFamily="18" charset="0"/>
                <a:ea typeface="Calibri" panose="020F0502020204030204" pitchFamily="34" charset="0"/>
                <a:cs typeface="Times New Roman" panose="02020603050405020304" pitchFamily="18" charset="0"/>
              </a:rPr>
              <a:t> = c/s = ( 𝑉𝑜 Mx) / (𝜌𝑚𝐹r), here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hc</a:t>
            </a:r>
            <a:r>
              <a:rPr lang="en-IN" dirty="0">
                <a:effectLst/>
                <a:latin typeface="Times New Roman" panose="02020603050405020304" pitchFamily="18" charset="0"/>
                <a:ea typeface="Calibri" panose="020F0502020204030204" pitchFamily="34" charset="0"/>
                <a:cs typeface="Times New Roman" panose="02020603050405020304" pitchFamily="18" charset="0"/>
              </a:rPr>
              <a:t> is the constant gap.</a:t>
            </a:r>
          </a:p>
          <a:p>
            <a:pPr>
              <a:lnSpc>
                <a:spcPct val="150000"/>
              </a:lnSpc>
              <a:spcAft>
                <a:spcPts val="800"/>
              </a:spcAft>
            </a:pPr>
            <a:r>
              <a:rPr lang="en-IN" dirty="0">
                <a:latin typeface="Times New Roman" panose="02020603050405020304" pitchFamily="18" charset="0"/>
                <a:cs typeface="Times New Roman" panose="02020603050405020304" pitchFamily="18" charset="0"/>
              </a:rPr>
              <a:t>S is the feed rate given to tool for keeping the electrode gap constant.</a:t>
            </a:r>
          </a:p>
        </p:txBody>
      </p:sp>
      <p:sp>
        <p:nvSpPr>
          <p:cNvPr id="5" name="TextBox 4">
            <a:extLst>
              <a:ext uri="{FF2B5EF4-FFF2-40B4-BE49-F238E27FC236}">
                <a16:creationId xmlns:a16="http://schemas.microsoft.com/office/drawing/2014/main" id="{5FE230A1-4C79-4AC3-9CC4-460CA20B5EFC}"/>
              </a:ext>
            </a:extLst>
          </p:cNvPr>
          <p:cNvSpPr txBox="1"/>
          <p:nvPr/>
        </p:nvSpPr>
        <p:spPr>
          <a:xfrm>
            <a:off x="8450431" y="5192733"/>
            <a:ext cx="3515963" cy="923330"/>
          </a:xfrm>
          <a:prstGeom prst="rect">
            <a:avLst/>
          </a:prstGeom>
          <a:noFill/>
        </p:spPr>
        <p:txBody>
          <a:bodyPr wrap="none" rtlCol="0">
            <a:spAutoFit/>
          </a:bodyPr>
          <a:lstStyle/>
          <a:p>
            <a:r>
              <a:rPr lang="en-IN" sz="1800" dirty="0">
                <a:effectLst/>
                <a:latin typeface="Times New Roman" panose="02020603050405020304" pitchFamily="18" charset="0"/>
                <a:ea typeface="Calibri" panose="020F0502020204030204" pitchFamily="34" charset="0"/>
              </a:rPr>
              <a:t>Fig. Tool–work</a:t>
            </a:r>
            <a:r>
              <a:rPr lang="en-IN" sz="1800" spc="-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piece configuration</a:t>
            </a:r>
            <a:r>
              <a:rPr lang="en-IN" sz="1800" spc="-10" dirty="0">
                <a:effectLst/>
                <a:latin typeface="Times New Roman" panose="02020603050405020304" pitchFamily="18" charset="0"/>
                <a:ea typeface="Calibri" panose="020F0502020204030204" pitchFamily="34" charset="0"/>
              </a:rPr>
              <a:t> </a:t>
            </a:r>
          </a:p>
          <a:p>
            <a:r>
              <a:rPr lang="en-IN" sz="1800" dirty="0">
                <a:effectLst/>
                <a:latin typeface="Times New Roman" panose="02020603050405020304" pitchFamily="18" charset="0"/>
                <a:ea typeface="Calibri" panose="020F0502020204030204" pitchFamily="34" charset="0"/>
              </a:rPr>
              <a:t>during</a:t>
            </a:r>
            <a:r>
              <a:rPr lang="en-IN" sz="1800" spc="-1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ECM</a:t>
            </a:r>
            <a:r>
              <a:rPr lang="en-IN" sz="1800" spc="-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with</a:t>
            </a:r>
            <a:r>
              <a:rPr lang="en-IN" sz="1800" spc="-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tool</a:t>
            </a:r>
            <a:r>
              <a:rPr lang="en-IN" sz="1800" spc="-1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vibration</a:t>
            </a:r>
          </a:p>
          <a:p>
            <a:r>
              <a:rPr lang="en-IN" dirty="0">
                <a:latin typeface="Times New Roman" panose="02020603050405020304" pitchFamily="18" charset="0"/>
                <a:ea typeface="Calibri" panose="020F0502020204030204" pitchFamily="34" charset="0"/>
              </a:rPr>
              <a:t>            Reference from</a:t>
            </a:r>
            <a:r>
              <a:rPr lang="en-IN" sz="1800" dirty="0">
                <a:effectLst/>
                <a:latin typeface="Times New Roman" panose="02020603050405020304" pitchFamily="18" charset="0"/>
                <a:ea typeface="Calibri" panose="020F0502020204030204" pitchFamily="34" charset="0"/>
              </a:rPr>
              <a:t> [2]</a:t>
            </a:r>
            <a:endParaRPr lang="en-IN" dirty="0"/>
          </a:p>
        </p:txBody>
      </p:sp>
      <p:sp>
        <p:nvSpPr>
          <p:cNvPr id="6" name="Slide Number Placeholder 5">
            <a:extLst>
              <a:ext uri="{FF2B5EF4-FFF2-40B4-BE49-F238E27FC236}">
                <a16:creationId xmlns:a16="http://schemas.microsoft.com/office/drawing/2014/main" id="{43D1364C-AECA-4DA6-A034-21B0678FD3E4}"/>
              </a:ext>
            </a:extLst>
          </p:cNvPr>
          <p:cNvSpPr>
            <a:spLocks noGrp="1"/>
          </p:cNvSpPr>
          <p:nvPr>
            <p:ph type="sldNum" sz="quarter" idx="12"/>
          </p:nvPr>
        </p:nvSpPr>
        <p:spPr>
          <a:xfrm>
            <a:off x="11139720" y="6492875"/>
            <a:ext cx="1052508" cy="365125"/>
          </a:xfrm>
        </p:spPr>
        <p:txBody>
          <a:bodyPr/>
          <a:lstStyle/>
          <a:p>
            <a:fld id="{CF565DC8-7126-4D81-8F60-60703EC8A2BD}" type="slidenum">
              <a:rPr lang="en-IN" sz="1800" smtClean="0"/>
              <a:t>13</a:t>
            </a:fld>
            <a:endParaRPr lang="en-IN" sz="1800"/>
          </a:p>
        </p:txBody>
      </p:sp>
      <p:grpSp>
        <p:nvGrpSpPr>
          <p:cNvPr id="11" name="Group 10">
            <a:extLst>
              <a:ext uri="{FF2B5EF4-FFF2-40B4-BE49-F238E27FC236}">
                <a16:creationId xmlns:a16="http://schemas.microsoft.com/office/drawing/2014/main" id="{0DD1DFD5-B735-1DC8-A221-8730FC403EAF}"/>
              </a:ext>
            </a:extLst>
          </p:cNvPr>
          <p:cNvGrpSpPr/>
          <p:nvPr/>
        </p:nvGrpSpPr>
        <p:grpSpPr>
          <a:xfrm>
            <a:off x="8450431" y="2710336"/>
            <a:ext cx="3515963" cy="2455845"/>
            <a:chOff x="8450431" y="2710336"/>
            <a:chExt cx="3515963" cy="2455845"/>
          </a:xfrm>
        </p:grpSpPr>
        <p:pic>
          <p:nvPicPr>
            <p:cNvPr id="10" name="Picture 9">
              <a:extLst>
                <a:ext uri="{FF2B5EF4-FFF2-40B4-BE49-F238E27FC236}">
                  <a16:creationId xmlns:a16="http://schemas.microsoft.com/office/drawing/2014/main" id="{64FDBBCF-2CF7-6CB8-2467-F5A8F9042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431" y="2710336"/>
              <a:ext cx="2827265" cy="2217612"/>
            </a:xfrm>
            <a:prstGeom prst="rect">
              <a:avLst/>
            </a:prstGeom>
          </p:spPr>
        </p:pic>
        <p:pic>
          <p:nvPicPr>
            <p:cNvPr id="8" name="Picture 7">
              <a:extLst>
                <a:ext uri="{FF2B5EF4-FFF2-40B4-BE49-F238E27FC236}">
                  <a16:creationId xmlns:a16="http://schemas.microsoft.com/office/drawing/2014/main" id="{4F4DCF59-B46C-9345-79E2-25CBAE567240}"/>
                </a:ext>
              </a:extLst>
            </p:cNvPr>
            <p:cNvPicPr>
              <a:picLocks noChangeAspect="1"/>
            </p:cNvPicPr>
            <p:nvPr/>
          </p:nvPicPr>
          <p:blipFill rotWithShape="1">
            <a:blip r:embed="rId3"/>
            <a:srcRect t="14270"/>
            <a:stretch/>
          </p:blipFill>
          <p:spPr>
            <a:xfrm>
              <a:off x="10998570" y="4658274"/>
              <a:ext cx="967824" cy="507907"/>
            </a:xfrm>
            <a:prstGeom prst="rect">
              <a:avLst/>
            </a:prstGeom>
          </p:spPr>
        </p:pic>
      </p:grpSp>
    </p:spTree>
    <p:extLst>
      <p:ext uri="{BB962C8B-B14F-4D97-AF65-F5344CB8AC3E}">
        <p14:creationId xmlns:p14="http://schemas.microsoft.com/office/powerpoint/2010/main" val="66427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A7679-22E1-4ED7-94AE-37491ECDD927}"/>
              </a:ext>
            </a:extLst>
          </p:cNvPr>
          <p:cNvSpPr>
            <a:spLocks noGrp="1"/>
          </p:cNvSpPr>
          <p:nvPr>
            <p:ph type="title"/>
          </p:nvPr>
        </p:nvSpPr>
        <p:spPr>
          <a:xfrm>
            <a:off x="581192" y="536738"/>
            <a:ext cx="11029616" cy="1013800"/>
          </a:xfrm>
        </p:spPr>
        <p:txBody>
          <a:bodyPr/>
          <a:lstStyle/>
          <a:p>
            <a:r>
              <a:rPr lang="en-IN" dirty="0">
                <a:latin typeface="Times New Roman" panose="02020603050405020304" pitchFamily="18" charset="0"/>
                <a:cs typeface="Times New Roman" panose="02020603050405020304" pitchFamily="18" charset="0"/>
              </a:rPr>
              <a:t>Analytical model (Overcut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764289-4C86-4FD8-BE7D-52B29C64D586}"/>
                  </a:ext>
                </a:extLst>
              </p:cNvPr>
              <p:cNvSpPr>
                <a:spLocks noGrp="1"/>
              </p:cNvSpPr>
              <p:nvPr>
                <p:ph idx="1"/>
              </p:nvPr>
            </p:nvSpPr>
            <p:spPr>
              <a:xfrm>
                <a:off x="289231" y="2064470"/>
                <a:ext cx="8392856" cy="4227273"/>
              </a:xfrm>
            </p:spPr>
            <p:txBody>
              <a:bodyPr>
                <a:normAutofit/>
              </a:bodyPr>
              <a:lstStyle/>
              <a:p>
                <a:r>
                  <a:rPr lang="en-IN" sz="2000" dirty="0">
                    <a:latin typeface="Times New Roman" panose="02020603050405020304" pitchFamily="18" charset="0"/>
                    <a:cs typeface="Times New Roman" panose="02020603050405020304" pitchFamily="18" charset="0"/>
                  </a:rPr>
                  <a:t>Let, MRR be the material removal rate,  A be the area of cross-section and dx be the depth of the hole that needs to be cut.</a:t>
                </a:r>
              </a:p>
              <a:p>
                <a:r>
                  <a:rPr lang="en-IN" sz="2000" dirty="0">
                    <a:latin typeface="Times New Roman" panose="02020603050405020304" pitchFamily="18" charset="0"/>
                    <a:cs typeface="Times New Roman" panose="02020603050405020304" pitchFamily="18" charset="0"/>
                  </a:rPr>
                  <a:t>So, MRR= Area of cross-section x depth of hole, =&gt; dx = MRR / </a:t>
                </a:r>
                <a14:m>
                  <m:oMath xmlns:m="http://schemas.openxmlformats.org/officeDocument/2006/math">
                    <m:r>
                      <a:rPr lang="el-GR" sz="2000" i="1" smtClean="0">
                        <a:latin typeface="Cambria Math" panose="02040503050406030204" pitchFamily="18" charset="0"/>
                      </a:rPr>
                      <m:t>𝜋</m:t>
                    </m:r>
                  </m:oMath>
                </a14:m>
                <a:r>
                  <a:rPr lang="en-IN" sz="2000" dirty="0">
                    <a:latin typeface="Times New Roman" panose="02020603050405020304" pitchFamily="18" charset="0"/>
                    <a:cs typeface="Times New Roman" panose="02020603050405020304" pitchFamily="18" charset="0"/>
                  </a:rPr>
                  <a:t>/4 (dt)²</a:t>
                </a:r>
              </a:p>
              <a:p>
                <a:r>
                  <a:rPr lang="en-IN" sz="2000" dirty="0">
                    <a:latin typeface="Times New Roman" panose="02020603050405020304" pitchFamily="18" charset="0"/>
                    <a:cs typeface="Times New Roman" panose="02020603050405020304" pitchFamily="18" charset="0"/>
                  </a:rPr>
                  <a:t>But, here the hole is not cylindrical, because of overcut, we get an approximate shape of a frustum of cone.</a:t>
                </a:r>
              </a:p>
              <a:p>
                <a:r>
                  <a:rPr lang="en-IN" sz="2000" dirty="0">
                    <a:latin typeface="Times New Roman" panose="02020603050405020304" pitchFamily="18" charset="0"/>
                    <a:cs typeface="Times New Roman" panose="02020603050405020304" pitchFamily="18" charset="0"/>
                  </a:rPr>
                  <a:t>Actual dx = MRR / </a:t>
                </a:r>
                <a14:m>
                  <m:oMath xmlns:m="http://schemas.openxmlformats.org/officeDocument/2006/math">
                    <m:f>
                      <m:fPr>
                        <m:ctrlPr>
                          <a:rPr lang="en-IN" sz="2000" b="0" i="1" smtClean="0">
                            <a:latin typeface="Cambria Math" panose="02040503050406030204" pitchFamily="18" charset="0"/>
                          </a:rPr>
                        </m:ctrlPr>
                      </m:fPr>
                      <m:num>
                        <m:r>
                          <a:rPr lang="el-GR" sz="2000" i="1" smtClean="0">
                            <a:latin typeface="Cambria Math" panose="02040503050406030204" pitchFamily="18" charset="0"/>
                          </a:rPr>
                          <m:t>𝜋</m:t>
                        </m:r>
                      </m:num>
                      <m:den>
                        <m:r>
                          <a:rPr lang="en-IN" sz="2000" b="0" i="0" smtClean="0">
                            <a:latin typeface="Cambria Math" panose="02040503050406030204" pitchFamily="18" charset="0"/>
                          </a:rPr>
                          <m:t>4</m:t>
                        </m:r>
                      </m:den>
                    </m:f>
                    <m:r>
                      <a:rPr lang="en-IN" sz="2000" b="0" i="0" smtClean="0">
                        <a:latin typeface="Cambria Math" panose="02040503050406030204" pitchFamily="18" charset="0"/>
                      </a:rPr>
                      <m:t>(</m:t>
                    </m:r>
                    <m:r>
                      <m:rPr>
                        <m:sty m:val="p"/>
                      </m:rPr>
                      <a:rPr lang="en-IN" sz="2000" b="0" i="0" smtClean="0">
                        <a:latin typeface="Cambria Math" panose="02040503050406030204" pitchFamily="18" charset="0"/>
                      </a:rPr>
                      <m:t>dt</m:t>
                    </m:r>
                    <m:r>
                      <a:rPr lang="en-IN" sz="2000" b="0" i="0" smtClean="0">
                        <a:latin typeface="Cambria Math" panose="02040503050406030204" pitchFamily="18" charset="0"/>
                      </a:rPr>
                      <m:t>+</m:t>
                    </m:r>
                    <m:r>
                      <m:rPr>
                        <m:sty m:val="p"/>
                      </m:rPr>
                      <a:rPr lang="en-IN" sz="2000" b="0" i="0" smtClean="0">
                        <a:latin typeface="Cambria Math" panose="02040503050406030204" pitchFamily="18" charset="0"/>
                      </a:rPr>
                      <m:t>Overcut</m:t>
                    </m:r>
                    <m:r>
                      <a:rPr lang="en-IN" sz="2000" b="0" i="0" smtClean="0">
                        <a:latin typeface="Cambria Math" panose="02040503050406030204" pitchFamily="18" charset="0"/>
                      </a:rPr>
                      <m:t>)</m:t>
                    </m:r>
                  </m:oMath>
                </a14:m>
                <a:r>
                  <a:rPr lang="en-IN" sz="2000" dirty="0">
                    <a:latin typeface="Times New Roman" panose="02020603050405020304" pitchFamily="18" charset="0"/>
                    <a:cs typeface="Times New Roman" panose="02020603050405020304" pitchFamily="18" charset="0"/>
                  </a:rPr>
                  <a:t> ²								(8)</a:t>
                </a:r>
              </a:p>
              <a:p>
                <a:r>
                  <a:rPr lang="en-IN" sz="2000" dirty="0">
                    <a:latin typeface="Times New Roman" panose="02020603050405020304" pitchFamily="18" charset="0"/>
                    <a:cs typeface="Times New Roman" panose="02020603050405020304" pitchFamily="18" charset="0"/>
                  </a:rPr>
                  <a:t>Actual dx = MRR / </a:t>
                </a:r>
                <a14:m>
                  <m:oMath xmlns:m="http://schemas.openxmlformats.org/officeDocument/2006/math">
                    <m:f>
                      <m:fPr>
                        <m:ctrlPr>
                          <a:rPr lang="en-IN" sz="2000" b="0" i="1" smtClean="0">
                            <a:latin typeface="Cambria Math" panose="02040503050406030204" pitchFamily="18" charset="0"/>
                          </a:rPr>
                        </m:ctrlPr>
                      </m:fPr>
                      <m:num>
                        <m:r>
                          <a:rPr lang="el-GR" sz="2000" i="1" smtClean="0">
                            <a:latin typeface="Cambria Math" panose="02040503050406030204" pitchFamily="18" charset="0"/>
                          </a:rPr>
                          <m:t>𝜋</m:t>
                        </m:r>
                      </m:num>
                      <m:den>
                        <m:r>
                          <a:rPr lang="en-IN" sz="2000" b="0" i="0" smtClean="0">
                            <a:latin typeface="Cambria Math" panose="02040503050406030204" pitchFamily="18" charset="0"/>
                          </a:rPr>
                          <m:t>4</m:t>
                        </m:r>
                      </m:den>
                    </m:f>
                    <m:r>
                      <a:rPr lang="en-IN" sz="2000" b="0" i="0" smtClean="0">
                        <a:latin typeface="Cambria Math" panose="02040503050406030204" pitchFamily="18" charset="0"/>
                      </a:rPr>
                      <m:t>(</m:t>
                    </m:r>
                    <m:r>
                      <m:rPr>
                        <m:sty m:val="p"/>
                      </m:rPr>
                      <a:rPr lang="en-IN" sz="2000" b="0" i="0" smtClean="0">
                        <a:latin typeface="Cambria Math" panose="02040503050406030204" pitchFamily="18" charset="0"/>
                      </a:rPr>
                      <m:t>dt</m:t>
                    </m:r>
                    <m:r>
                      <a:rPr lang="en-IN" sz="2000" b="0" i="0" smtClean="0">
                        <a:latin typeface="Cambria Math" panose="02040503050406030204" pitchFamily="18" charset="0"/>
                      </a:rPr>
                      <m:t>+(</m:t>
                    </m:r>
                    <m:r>
                      <m:rPr>
                        <m:sty m:val="p"/>
                      </m:rPr>
                      <a:rPr lang="en-IN" sz="2000" b="0" i="0" smtClean="0">
                        <a:latin typeface="Cambria Math" panose="02040503050406030204" pitchFamily="18" charset="0"/>
                      </a:rPr>
                      <m:t>Overcut</m:t>
                    </m:r>
                    <m:r>
                      <a:rPr lang="en-IN" sz="2000" b="0" i="0" smtClean="0">
                        <a:latin typeface="Cambria Math" panose="02040503050406030204" pitchFamily="18" charset="0"/>
                      </a:rPr>
                      <m:t> </m:t>
                    </m:r>
                    <m:r>
                      <m:rPr>
                        <m:sty m:val="p"/>
                      </m:rPr>
                      <a:rPr lang="en-IN" sz="2000" b="0" i="0" smtClean="0">
                        <a:latin typeface="Cambria Math" panose="02040503050406030204" pitchFamily="18" charset="0"/>
                      </a:rPr>
                      <m:t>Top</m:t>
                    </m:r>
                    <m:r>
                      <a:rPr lang="en-IN" sz="2000" b="0" i="0" smtClean="0">
                        <a:latin typeface="Cambria Math" panose="02040503050406030204" pitchFamily="18" charset="0"/>
                      </a:rPr>
                      <m:t>+</m:t>
                    </m:r>
                    <m:r>
                      <m:rPr>
                        <m:sty m:val="p"/>
                      </m:rPr>
                      <a:rPr lang="en-IN" sz="2000" b="0" i="0" smtClean="0">
                        <a:latin typeface="Cambria Math" panose="02040503050406030204" pitchFamily="18" charset="0"/>
                      </a:rPr>
                      <m:t>Overcut</m:t>
                    </m:r>
                    <m:r>
                      <a:rPr lang="en-IN" sz="2000" b="0" i="0" smtClean="0">
                        <a:latin typeface="Cambria Math" panose="02040503050406030204" pitchFamily="18" charset="0"/>
                      </a:rPr>
                      <m:t> </m:t>
                    </m:r>
                    <m:r>
                      <m:rPr>
                        <m:sty m:val="p"/>
                      </m:rPr>
                      <a:rPr lang="en-IN" sz="2000" b="0" i="0" smtClean="0">
                        <a:latin typeface="Cambria Math" panose="02040503050406030204" pitchFamily="18" charset="0"/>
                      </a:rPr>
                      <m:t>Bottom</m:t>
                    </m:r>
                    <m:r>
                      <a:rPr lang="en-IN" sz="2000" b="0" i="0" smtClean="0">
                        <a:latin typeface="Cambria Math" panose="02040503050406030204" pitchFamily="18" charset="0"/>
                      </a:rPr>
                      <m:t>)/2)</m:t>
                    </m:r>
                  </m:oMath>
                </a14:m>
                <a:r>
                  <a:rPr lang="en-IN" sz="2000" dirty="0">
                    <a:latin typeface="Times New Roman" panose="02020603050405020304" pitchFamily="18" charset="0"/>
                    <a:cs typeface="Times New Roman" panose="02020603050405020304" pitchFamily="18" charset="0"/>
                  </a:rPr>
                  <a:t>²		(9)</a:t>
                </a:r>
              </a:p>
              <a:p>
                <a:pPr>
                  <a:lnSpc>
                    <a:spcPct val="150000"/>
                  </a:lnSpc>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Here,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𝑀𝑅𝑅 = (𝑘 𝑉𝑜 𝐸 𝐴 𝜂) / (𝜌𝑚𝐹 [hc ± 𝑎 sin (ω t + ϕ)])</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hc = ( 𝑉𝑜 Mx) / (𝜌𝑚𝐹r)															(10)</a:t>
                </a:r>
              </a:p>
            </p:txBody>
          </p:sp>
        </mc:Choice>
        <mc:Fallback xmlns="">
          <p:sp>
            <p:nvSpPr>
              <p:cNvPr id="3" name="Content Placeholder 2">
                <a:extLst>
                  <a:ext uri="{FF2B5EF4-FFF2-40B4-BE49-F238E27FC236}">
                    <a16:creationId xmlns:a16="http://schemas.microsoft.com/office/drawing/2014/main" id="{3F764289-4C86-4FD8-BE7D-52B29C64D586}"/>
                  </a:ext>
                </a:extLst>
              </p:cNvPr>
              <p:cNvSpPr>
                <a:spLocks noGrp="1" noRot="1" noChangeAspect="1" noMove="1" noResize="1" noEditPoints="1" noAdjustHandles="1" noChangeArrowheads="1" noChangeShapeType="1" noTextEdit="1"/>
              </p:cNvSpPr>
              <p:nvPr>
                <p:ph idx="1"/>
              </p:nvPr>
            </p:nvSpPr>
            <p:spPr>
              <a:xfrm>
                <a:off x="289231" y="2064470"/>
                <a:ext cx="8392856" cy="4227273"/>
              </a:xfrm>
              <a:blipFill>
                <a:blip r:embed="rId2"/>
                <a:stretch>
                  <a:fillRect l="-363" r="-944" b="-144"/>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D4CB38BA-FE99-4EA2-8BF2-03145591F417}"/>
              </a:ext>
            </a:extLst>
          </p:cNvPr>
          <p:cNvPicPr>
            <a:picLocks noChangeAspect="1"/>
          </p:cNvPicPr>
          <p:nvPr/>
        </p:nvPicPr>
        <p:blipFill rotWithShape="1">
          <a:blip r:embed="rId3"/>
          <a:srcRect l="20897" t="36785" r="53391" b="23113"/>
          <a:stretch/>
        </p:blipFill>
        <p:spPr>
          <a:xfrm>
            <a:off x="8955530" y="2650995"/>
            <a:ext cx="2931103" cy="3054221"/>
          </a:xfrm>
          <a:prstGeom prst="rect">
            <a:avLst/>
          </a:prstGeom>
        </p:spPr>
      </p:pic>
      <p:sp>
        <p:nvSpPr>
          <p:cNvPr id="6" name="TextBox 5">
            <a:extLst>
              <a:ext uri="{FF2B5EF4-FFF2-40B4-BE49-F238E27FC236}">
                <a16:creationId xmlns:a16="http://schemas.microsoft.com/office/drawing/2014/main" id="{C56EA41D-0D04-4D9C-BCD1-75ED3FBEFFB1}"/>
              </a:ext>
            </a:extLst>
          </p:cNvPr>
          <p:cNvSpPr txBox="1"/>
          <p:nvPr/>
        </p:nvSpPr>
        <p:spPr>
          <a:xfrm>
            <a:off x="8826286" y="5714119"/>
            <a:ext cx="3076483" cy="369332"/>
          </a:xfrm>
          <a:prstGeom prst="rect">
            <a:avLst/>
          </a:prstGeom>
          <a:noFill/>
        </p:spPr>
        <p:txBody>
          <a:bodyPr wrap="none" rtlCol="0">
            <a:spAutoFit/>
          </a:bodyPr>
          <a:lstStyle/>
          <a:p>
            <a:r>
              <a:rPr lang="en-IN" dirty="0">
                <a:latin typeface="Times" panose="02020603050405020304" pitchFamily="18" charset="0"/>
                <a:cs typeface="Times" panose="02020603050405020304" pitchFamily="18" charset="0"/>
              </a:rPr>
              <a:t>Fig: overcut in drilled holes [1</a:t>
            </a:r>
            <a:r>
              <a:rPr lang="en-IN" dirty="0"/>
              <a:t>]</a:t>
            </a:r>
          </a:p>
        </p:txBody>
      </p:sp>
      <p:sp>
        <p:nvSpPr>
          <p:cNvPr id="5" name="Slide Number Placeholder 4">
            <a:extLst>
              <a:ext uri="{FF2B5EF4-FFF2-40B4-BE49-F238E27FC236}">
                <a16:creationId xmlns:a16="http://schemas.microsoft.com/office/drawing/2014/main" id="{5528987B-921F-4486-B207-DA22760EF122}"/>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14</a:t>
            </a:fld>
            <a:endParaRPr lang="en-IN" sz="1800"/>
          </a:p>
        </p:txBody>
      </p:sp>
    </p:spTree>
    <p:extLst>
      <p:ext uri="{BB962C8B-B14F-4D97-AF65-F5344CB8AC3E}">
        <p14:creationId xmlns:p14="http://schemas.microsoft.com/office/powerpoint/2010/main" val="88750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94F57F-7557-D5DC-CEE6-7E4A8364EC17}"/>
              </a:ext>
            </a:extLst>
          </p:cNvPr>
          <p:cNvSpPr>
            <a:spLocks noGrp="1"/>
          </p:cNvSpPr>
          <p:nvPr>
            <p:ph type="title"/>
          </p:nvPr>
        </p:nvSpPr>
        <p:spPr>
          <a:xfrm>
            <a:off x="580767" y="492301"/>
            <a:ext cx="11029616" cy="1013800"/>
          </a:xfrm>
        </p:spPr>
        <p:txBody>
          <a:bodyPr/>
          <a:lstStyle/>
          <a:p>
            <a:r>
              <a:rPr lang="en-IN" sz="2800" dirty="0">
                <a:latin typeface="Times New Roman" panose="02020603050405020304" pitchFamily="18" charset="0"/>
                <a:cs typeface="Times New Roman" panose="02020603050405020304" pitchFamily="18" charset="0"/>
              </a:rPr>
              <a:t>Validation of the Model equation of MRR</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816950-98F2-7D31-3DFE-126D9111FC54}"/>
                  </a:ext>
                </a:extLst>
              </p:cNvPr>
              <p:cNvSpPr>
                <a:spLocks noGrp="1"/>
              </p:cNvSpPr>
              <p:nvPr>
                <p:ph idx="1"/>
              </p:nvPr>
            </p:nvSpPr>
            <p:spPr>
              <a:xfrm>
                <a:off x="753464" y="1900298"/>
                <a:ext cx="10266470" cy="4792733"/>
              </a:xfrm>
            </p:spPr>
            <p:txBody>
              <a:bodyPr>
                <a:normAutofit/>
              </a:bodyPr>
              <a:lstStyle/>
              <a:p>
                <a:pPr marL="0" indent="0">
                  <a:buNone/>
                </a:pPr>
                <a:r>
                  <a:rPr lang="en-US" sz="2000" dirty="0">
                    <a:latin typeface="Times" panose="02020603050405020304" pitchFamily="18" charset="0"/>
                    <a:cs typeface="Times" panose="02020603050405020304" pitchFamily="18" charset="0"/>
                  </a:rPr>
                  <a:t>Validation of mathematical model with experimental result for MRR without the application of Ultrasonic vibration:</a:t>
                </a:r>
              </a:p>
              <a:p>
                <a:pPr>
                  <a:lnSpc>
                    <a:spcPct val="120000"/>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For the</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pulse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DC</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condition</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MRR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equation</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2000" i="1" smtClean="0">
                            <a:effectLst/>
                            <a:latin typeface="Cambria Math" panose="02040503050406030204" pitchFamily="18" charset="0"/>
                          </a:rPr>
                        </m:ctrlPr>
                      </m:fPr>
                      <m:num>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𝐸𝐴</m:t>
                        </m:r>
                        <m:sSub>
                          <m:sSubPr>
                            <m:ctrlPr>
                              <a:rPr lang="en-IN" sz="2000" i="1">
                                <a:effectLst/>
                                <a:latin typeface="Cambria Math" panose="02040503050406030204" pitchFamily="18" charset="0"/>
                              </a:rPr>
                            </m:ctrlPr>
                          </m:sSubP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sub>
                        </m:sSub>
                        <m:sSub>
                          <m:sSubPr>
                            <m:ctrlPr>
                              <a:rPr lang="en-IN" sz="2000" i="1">
                                <a:effectLst/>
                                <a:latin typeface="Cambria Math" panose="02040503050406030204" pitchFamily="18" charset="0"/>
                              </a:rPr>
                            </m:ctrlPr>
                          </m:sSubP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𝛿</m:t>
                            </m:r>
                          </m:e>
                          <m:sub>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num>
                      <m:den>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𝐹𝑟h</m:t>
                        </m:r>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𝜂</m:t>
                        </m:r>
                        <m:sSub>
                          <m:sSubPr>
                            <m:ctrlPr>
                              <a:rPr lang="en-IN" sz="2000" i="1">
                                <a:effectLst/>
                                <a:latin typeface="Cambria Math" panose="02040503050406030204" pitchFamily="18" charset="0"/>
                              </a:rPr>
                            </m:ctrlPr>
                          </m:sSubP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𝜌</m:t>
                            </m:r>
                          </m:e>
                          <m:sub>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den>
                    </m:f>
                  </m:oMath>
                </a14:m>
                <a:endParaRPr lang="en-US" sz="2000" dirty="0">
                  <a:latin typeface="Times" panose="02020603050405020304" pitchFamily="18" charset="0"/>
                  <a:cs typeface="Times" panose="02020603050405020304" pitchFamily="18" charset="0"/>
                </a:endParaRPr>
              </a:p>
              <a:p>
                <a:pPr>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For Aluminum,  Duty cycle = 60 %, Pulse frequency = 5 kHz.</a:t>
                </a:r>
              </a:p>
              <a:p>
                <a:pPr>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mathematical</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model</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equation</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MRR</a:t>
                </a:r>
                <a:r>
                  <a:rPr lang="en-US" sz="2000" spc="-45" dirty="0">
                    <a:effectLst/>
                    <a:latin typeface="Times New Roman" panose="02020603050405020304" pitchFamily="18" charset="0"/>
                    <a:ea typeface="Times New Roman" panose="02020603050405020304" pitchFamily="18" charset="0"/>
                  </a:rPr>
                  <a:t> =</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0.982</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mg/min.</a:t>
                </a:r>
              </a:p>
              <a:p>
                <a:pPr>
                  <a:buFont typeface="Arial" panose="020B0604020202020204" pitchFamily="34" charset="0"/>
                  <a:buChar char="•"/>
                </a:pPr>
                <a:r>
                  <a:rPr lang="en-US" sz="2000" dirty="0">
                    <a:latin typeface="Times New Roman" panose="02020603050405020304" pitchFamily="18" charset="0"/>
                  </a:rPr>
                  <a:t>Experimental value of MRR = </a:t>
                </a:r>
                <a:r>
                  <a:rPr lang="en-US" sz="2000" dirty="0">
                    <a:effectLst/>
                    <a:latin typeface="Times New Roman" panose="02020603050405020304" pitchFamily="18" charset="0"/>
                    <a:ea typeface="Times New Roman" panose="02020603050405020304" pitchFamily="18" charset="0"/>
                  </a:rPr>
                  <a:t>0.251 mg/min.</a:t>
                </a:r>
              </a:p>
              <a:p>
                <a:pPr>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rPr>
                  <a:t>In the </a:t>
                </a:r>
                <a:r>
                  <a:rPr lang="en-US" sz="2000" dirty="0">
                    <a:effectLst/>
                    <a:latin typeface="Times New Roman" panose="02020603050405020304" pitchFamily="18" charset="0"/>
                    <a:ea typeface="Times New Roman" panose="02020603050405020304" pitchFamily="18" charset="0"/>
                  </a:rPr>
                  <a:t>model</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equation,</a:t>
                </a:r>
                <a:r>
                  <a:rPr lang="en-US" sz="2000" spc="8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pulse</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frequency is not considered but we know that pulse frequency also impacts MRR.</a:t>
                </a:r>
              </a:p>
              <a:p>
                <a:pPr>
                  <a:buFont typeface="Arial" panose="020B0604020202020204" pitchFamily="34" charset="0"/>
                  <a:buChar char="•"/>
                </a:pPr>
                <a:r>
                  <a:rPr lang="en-US" sz="2000" spc="5" dirty="0">
                    <a:latin typeface="Times New Roman" panose="02020603050405020304" pitchFamily="18" charset="0"/>
                    <a:ea typeface="Times New Roman" panose="02020603050405020304" pitchFamily="18" charset="0"/>
                  </a:rPr>
                  <a:t>The</a:t>
                </a:r>
                <a:r>
                  <a:rPr lang="en-US" sz="2000" dirty="0">
                    <a:effectLst/>
                    <a:latin typeface="Times New Roman" panose="02020603050405020304" pitchFamily="18" charset="0"/>
                    <a:ea typeface="Times New Roman" panose="02020603050405020304" pitchFamily="18" charset="0"/>
                  </a:rPr>
                  <a:t> delay before starting an anodic solution, may result in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lower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experimental MRR value</a:t>
                </a:r>
                <a:r>
                  <a:rPr lang="en-US" sz="1800" dirty="0">
                    <a:effectLst/>
                    <a:latin typeface="Times New Roman" panose="02020603050405020304" pitchFamily="18" charset="0"/>
                    <a:ea typeface="Times New Roman" panose="02020603050405020304" pitchFamily="18" charset="0"/>
                  </a:rPr>
                  <a:t>.</a:t>
                </a:r>
                <a:endParaRPr lang="en-IN" dirty="0"/>
              </a:p>
            </p:txBody>
          </p:sp>
        </mc:Choice>
        <mc:Fallback>
          <p:sp>
            <p:nvSpPr>
              <p:cNvPr id="3" name="Content Placeholder 2">
                <a:extLst>
                  <a:ext uri="{FF2B5EF4-FFF2-40B4-BE49-F238E27FC236}">
                    <a16:creationId xmlns:a16="http://schemas.microsoft.com/office/drawing/2014/main" id="{8B816950-98F2-7D31-3DFE-126D9111FC54}"/>
                  </a:ext>
                </a:extLst>
              </p:cNvPr>
              <p:cNvSpPr>
                <a:spLocks noGrp="1" noRot="1" noChangeAspect="1" noMove="1" noResize="1" noEditPoints="1" noAdjustHandles="1" noChangeArrowheads="1" noChangeShapeType="1" noTextEdit="1"/>
              </p:cNvSpPr>
              <p:nvPr>
                <p:ph idx="1"/>
              </p:nvPr>
            </p:nvSpPr>
            <p:spPr>
              <a:xfrm>
                <a:off x="753464" y="1900298"/>
                <a:ext cx="10266470" cy="4792733"/>
              </a:xfrm>
              <a:blipFill>
                <a:blip r:embed="rId2"/>
                <a:stretch>
                  <a:fillRect l="-653" r="-77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978F3C93-CDAB-061C-4BD9-9AE2140AC092}"/>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15</a:t>
            </a:fld>
            <a:endParaRPr lang="en-IN" sz="1800" dirty="0"/>
          </a:p>
        </p:txBody>
      </p:sp>
    </p:spTree>
    <p:extLst>
      <p:ext uri="{BB962C8B-B14F-4D97-AF65-F5344CB8AC3E}">
        <p14:creationId xmlns:p14="http://schemas.microsoft.com/office/powerpoint/2010/main" val="41134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95A9-4D06-45A2-7C62-0C6780EB3E11}"/>
              </a:ext>
            </a:extLst>
          </p:cNvPr>
          <p:cNvSpPr>
            <a:spLocks noGrp="1"/>
          </p:cNvSpPr>
          <p:nvPr>
            <p:ph type="title"/>
          </p:nvPr>
        </p:nvSpPr>
        <p:spPr>
          <a:xfrm>
            <a:off x="581192" y="482018"/>
            <a:ext cx="11029616" cy="1013800"/>
          </a:xfrm>
        </p:spPr>
        <p:txBody>
          <a:bodyPr/>
          <a:lstStyle/>
          <a:p>
            <a:r>
              <a:rPr lang="en-IN" dirty="0">
                <a:latin typeface="Times New Roman" panose="02020603050405020304" pitchFamily="18" charset="0"/>
                <a:cs typeface="Times New Roman" panose="02020603050405020304" pitchFamily="18" charset="0"/>
              </a:rPr>
              <a:t>Experimental setup</a:t>
            </a:r>
          </a:p>
        </p:txBody>
      </p:sp>
      <p:sp>
        <p:nvSpPr>
          <p:cNvPr id="4" name="Slide Number Placeholder 3">
            <a:extLst>
              <a:ext uri="{FF2B5EF4-FFF2-40B4-BE49-F238E27FC236}">
                <a16:creationId xmlns:a16="http://schemas.microsoft.com/office/drawing/2014/main" id="{B07D2FBF-9490-0DE3-507E-0F0CAF952A83}"/>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16</a:t>
            </a:fld>
            <a:endParaRPr lang="en-IN" sz="1800" dirty="0"/>
          </a:p>
        </p:txBody>
      </p:sp>
      <p:sp>
        <p:nvSpPr>
          <p:cNvPr id="6" name="Content Placeholder 2">
            <a:extLst>
              <a:ext uri="{FF2B5EF4-FFF2-40B4-BE49-F238E27FC236}">
                <a16:creationId xmlns:a16="http://schemas.microsoft.com/office/drawing/2014/main" id="{7FA41C64-1A3B-650C-D3B4-E68845F893B1}"/>
              </a:ext>
            </a:extLst>
          </p:cNvPr>
          <p:cNvSpPr txBox="1">
            <a:spLocks/>
          </p:cNvSpPr>
          <p:nvPr/>
        </p:nvSpPr>
        <p:spPr>
          <a:xfrm>
            <a:off x="365760" y="2278966"/>
            <a:ext cx="9142414" cy="4243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Times New Roman" panose="02020603050405020304" pitchFamily="18" charset="0"/>
                <a:cs typeface="Times New Roman" panose="02020603050405020304" pitchFamily="18" charset="0"/>
              </a:rPr>
              <a:t>The setup comprises of four main systems</a:t>
            </a:r>
          </a:p>
          <a:p>
            <a:pPr lvl="1"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Power supply system</a:t>
            </a:r>
          </a:p>
          <a:p>
            <a:pPr lvl="1"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Tool Assembly</a:t>
            </a:r>
          </a:p>
          <a:p>
            <a:pPr lvl="1"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Workpiece movement control system</a:t>
            </a:r>
          </a:p>
          <a:p>
            <a:pPr lvl="1"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Electrolyte circulation system</a:t>
            </a:r>
          </a:p>
        </p:txBody>
      </p:sp>
      <p:grpSp>
        <p:nvGrpSpPr>
          <p:cNvPr id="12" name="Group 11">
            <a:extLst>
              <a:ext uri="{FF2B5EF4-FFF2-40B4-BE49-F238E27FC236}">
                <a16:creationId xmlns:a16="http://schemas.microsoft.com/office/drawing/2014/main" id="{D387BABF-B113-D02C-9DE8-3FC5E3626341}"/>
              </a:ext>
            </a:extLst>
          </p:cNvPr>
          <p:cNvGrpSpPr/>
          <p:nvPr/>
        </p:nvGrpSpPr>
        <p:grpSpPr>
          <a:xfrm>
            <a:off x="6546082" y="2346336"/>
            <a:ext cx="4538472" cy="3393236"/>
            <a:chOff x="6546082" y="2346336"/>
            <a:chExt cx="4538472" cy="3393236"/>
          </a:xfrm>
        </p:grpSpPr>
        <p:pic>
          <p:nvPicPr>
            <p:cNvPr id="7" name="Picture 6">
              <a:extLst>
                <a:ext uri="{FF2B5EF4-FFF2-40B4-BE49-F238E27FC236}">
                  <a16:creationId xmlns:a16="http://schemas.microsoft.com/office/drawing/2014/main" id="{672F68F1-58D9-7872-60B4-A0E28DCEEC6B}"/>
                </a:ext>
              </a:extLst>
            </p:cNvPr>
            <p:cNvPicPr>
              <a:picLocks noChangeAspect="1"/>
            </p:cNvPicPr>
            <p:nvPr/>
          </p:nvPicPr>
          <p:blipFill>
            <a:blip r:embed="rId2"/>
            <a:stretch>
              <a:fillRect/>
            </a:stretch>
          </p:blipFill>
          <p:spPr>
            <a:xfrm>
              <a:off x="6546082" y="2346336"/>
              <a:ext cx="4538472" cy="2979420"/>
            </a:xfrm>
            <a:prstGeom prst="rect">
              <a:avLst/>
            </a:prstGeom>
          </p:spPr>
        </p:pic>
        <p:sp>
          <p:nvSpPr>
            <p:cNvPr id="8" name="TextBox 7">
              <a:extLst>
                <a:ext uri="{FF2B5EF4-FFF2-40B4-BE49-F238E27FC236}">
                  <a16:creationId xmlns:a16="http://schemas.microsoft.com/office/drawing/2014/main" id="{B7AD5FBC-1749-4370-C717-EE6CA5352555}"/>
                </a:ext>
              </a:extLst>
            </p:cNvPr>
            <p:cNvSpPr txBox="1"/>
            <p:nvPr/>
          </p:nvSpPr>
          <p:spPr>
            <a:xfrm>
              <a:off x="6546082" y="5370240"/>
              <a:ext cx="4538472" cy="369332"/>
            </a:xfrm>
            <a:prstGeom prst="rect">
              <a:avLst/>
            </a:prstGeom>
            <a:noFill/>
          </p:spPr>
          <p:txBody>
            <a:bodyPr wrap="square" rtlCol="0">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Fig :</a:t>
              </a:r>
              <a:r>
                <a:rPr lang="en-US" dirty="0">
                  <a:latin typeface="Times New Roman" panose="02020603050405020304" pitchFamily="18" charset="0"/>
                  <a:ea typeface="Tahoma" panose="020B0604030504040204" pitchFamily="34" charset="0"/>
                  <a:cs typeface="Times New Roman" panose="02020603050405020304" pitchFamily="18" charset="0"/>
                </a:rPr>
                <a:t> Schematic of Electro Chemical Turning</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09DAF6FC-58B1-8B8A-C12B-4411529BDBE6}"/>
                </a:ext>
              </a:extLst>
            </p:cNvPr>
            <p:cNvSpPr/>
            <p:nvPr/>
          </p:nvSpPr>
          <p:spPr>
            <a:xfrm>
              <a:off x="8341360" y="2346336"/>
              <a:ext cx="772160" cy="457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1800C0D4-CBF3-C51A-5AC4-127F3FC5293D}"/>
                </a:ext>
              </a:extLst>
            </p:cNvPr>
            <p:cNvCxnSpPr>
              <a:cxnSpLocks/>
            </p:cNvCxnSpPr>
            <p:nvPr/>
          </p:nvCxnSpPr>
          <p:spPr>
            <a:xfrm>
              <a:off x="8158480" y="2346336"/>
              <a:ext cx="95504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413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EB3C2-4FFA-4C1C-B2BC-C3A23A66706C}"/>
              </a:ext>
            </a:extLst>
          </p:cNvPr>
          <p:cNvSpPr>
            <a:spLocks noGrp="1"/>
          </p:cNvSpPr>
          <p:nvPr>
            <p:ph type="title"/>
          </p:nvPr>
        </p:nvSpPr>
        <p:spPr>
          <a:xfrm>
            <a:off x="616068" y="756379"/>
            <a:ext cx="8596668" cy="767687"/>
          </a:xfrm>
        </p:spPr>
        <p:txBody>
          <a:bodyPr/>
          <a:lstStyle/>
          <a:p>
            <a:r>
              <a:rPr lang="en-US" dirty="0">
                <a:latin typeface="Times New Roman" panose="02020603050405020304" pitchFamily="18" charset="0"/>
                <a:cs typeface="Times New Roman" panose="02020603050405020304" pitchFamily="18" charset="0"/>
              </a:rPr>
              <a:t>Experimental setup (POWER SUPPLY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C07292-6ABE-4F5F-B6FC-ABDB38DC56B3}"/>
              </a:ext>
            </a:extLst>
          </p:cNvPr>
          <p:cNvSpPr>
            <a:spLocks noGrp="1"/>
          </p:cNvSpPr>
          <p:nvPr>
            <p:ph idx="1"/>
          </p:nvPr>
        </p:nvSpPr>
        <p:spPr>
          <a:xfrm>
            <a:off x="822960" y="2077563"/>
            <a:ext cx="4425075" cy="4780437"/>
          </a:xfrm>
        </p:spPr>
        <p:txBody>
          <a:bodyPr>
            <a:normAutofit/>
          </a:bodyPr>
          <a:lstStyle/>
          <a:p>
            <a:pPr marL="400050" indent="-342900" algn="just">
              <a:buFont typeface="Arial" panose="020B0604020202020204" pitchFamily="34" charset="0"/>
              <a:buChar char="•"/>
            </a:pPr>
            <a:r>
              <a:rPr lang="en-US" sz="2400" dirty="0">
                <a:latin typeface="Times" panose="02020603050405020304" pitchFamily="18" charset="0"/>
                <a:cs typeface="Times" panose="02020603050405020304" pitchFamily="18" charset="0"/>
              </a:rPr>
              <a:t>DC power supply:</a:t>
            </a:r>
          </a:p>
          <a:p>
            <a:pPr marL="57150" indent="0" algn="just">
              <a:buNone/>
            </a:pPr>
            <a:r>
              <a:rPr lang="en-US" sz="2000" dirty="0">
                <a:latin typeface="Times" panose="02020603050405020304" pitchFamily="18" charset="0"/>
                <a:cs typeface="Times" panose="02020603050405020304" pitchFamily="18" charset="0"/>
              </a:rPr>
              <a:t>      Workpiece : positive terminal</a:t>
            </a:r>
          </a:p>
          <a:p>
            <a:pPr marL="57150" indent="0" algn="just">
              <a:buNone/>
            </a:pPr>
            <a:r>
              <a:rPr lang="en-US" sz="2000" dirty="0">
                <a:latin typeface="Times" panose="02020603050405020304" pitchFamily="18" charset="0"/>
                <a:cs typeface="Times" panose="02020603050405020304" pitchFamily="18" charset="0"/>
              </a:rPr>
              <a:t>      Tool : negative terminal </a:t>
            </a:r>
          </a:p>
          <a:p>
            <a:pPr marL="400050" indent="-342900" algn="just">
              <a:buFont typeface="Arial" panose="020B0604020202020204" pitchFamily="34" charset="0"/>
              <a:buChar char="•"/>
            </a:pPr>
            <a:r>
              <a:rPr lang="en-US" sz="2400" dirty="0">
                <a:latin typeface="Times" panose="02020603050405020304" pitchFamily="18" charset="0"/>
                <a:cs typeface="Times" panose="02020603050405020304" pitchFamily="18" charset="0"/>
              </a:rPr>
              <a:t>Both continuous and pulse DC power supply were used in the experiments</a:t>
            </a:r>
          </a:p>
          <a:p>
            <a:pPr marL="400050" indent="-342900" algn="just">
              <a:buFont typeface="Arial" panose="020B0604020202020204" pitchFamily="34" charset="0"/>
              <a:buChar char="•"/>
            </a:pPr>
            <a:r>
              <a:rPr lang="en-US" sz="2400" dirty="0">
                <a:latin typeface="Times" panose="02020603050405020304" pitchFamily="18" charset="0"/>
                <a:cs typeface="Times" panose="02020603050405020304" pitchFamily="18" charset="0"/>
              </a:rPr>
              <a:t>The specifications of both the power sources is given in the table .</a:t>
            </a:r>
            <a:endParaRPr lang="en-US" dirty="0">
              <a:latin typeface="Times" panose="02020603050405020304" pitchFamily="18" charset="0"/>
              <a:cs typeface="Times" panose="02020603050405020304" pitchFamily="18" charset="0"/>
            </a:endParaRPr>
          </a:p>
          <a:p>
            <a:pPr marL="0" indent="0" algn="just">
              <a:buNone/>
            </a:pPr>
            <a:endParaRPr lang="en-IN" b="1" dirty="0"/>
          </a:p>
        </p:txBody>
      </p:sp>
      <p:sp>
        <p:nvSpPr>
          <p:cNvPr id="6" name="Slide Number Placeholder 5">
            <a:extLst>
              <a:ext uri="{FF2B5EF4-FFF2-40B4-BE49-F238E27FC236}">
                <a16:creationId xmlns:a16="http://schemas.microsoft.com/office/drawing/2014/main" id="{D481341A-ECF9-4E6D-9790-19EE5A3B1BA9}"/>
              </a:ext>
            </a:extLst>
          </p:cNvPr>
          <p:cNvSpPr>
            <a:spLocks noGrp="1"/>
          </p:cNvSpPr>
          <p:nvPr>
            <p:ph type="sldNum" sz="quarter" idx="12"/>
          </p:nvPr>
        </p:nvSpPr>
        <p:spPr>
          <a:xfrm>
            <a:off x="11120953" y="6492875"/>
            <a:ext cx="1052508" cy="365125"/>
          </a:xfrm>
        </p:spPr>
        <p:txBody>
          <a:bodyPr/>
          <a:lstStyle/>
          <a:p>
            <a:fld id="{CF565DC8-7126-4D81-8F60-60703EC8A2BD}" type="slidenum">
              <a:rPr lang="en-IN" sz="1800" smtClean="0"/>
              <a:t>17</a:t>
            </a:fld>
            <a:endParaRPr lang="en-IN" sz="1800" dirty="0"/>
          </a:p>
        </p:txBody>
      </p:sp>
      <p:graphicFrame>
        <p:nvGraphicFramePr>
          <p:cNvPr id="12" name="Table 11">
            <a:extLst>
              <a:ext uri="{FF2B5EF4-FFF2-40B4-BE49-F238E27FC236}">
                <a16:creationId xmlns:a16="http://schemas.microsoft.com/office/drawing/2014/main" id="{50961C3E-52EE-17A6-37C2-D2FAA97F3C46}"/>
              </a:ext>
            </a:extLst>
          </p:cNvPr>
          <p:cNvGraphicFramePr>
            <a:graphicFrameLocks noGrp="1"/>
          </p:cNvGraphicFramePr>
          <p:nvPr>
            <p:extLst>
              <p:ext uri="{D42A27DB-BD31-4B8C-83A1-F6EECF244321}">
                <p14:modId xmlns:p14="http://schemas.microsoft.com/office/powerpoint/2010/main" val="1862399434"/>
              </p:ext>
            </p:extLst>
          </p:nvPr>
        </p:nvGraphicFramePr>
        <p:xfrm>
          <a:off x="5581895" y="4775557"/>
          <a:ext cx="5650731" cy="1617625"/>
        </p:xfrm>
        <a:graphic>
          <a:graphicData uri="http://schemas.openxmlformats.org/drawingml/2006/table">
            <a:tbl>
              <a:tblPr firstRow="1" firstCol="1" bandRow="1"/>
              <a:tblGrid>
                <a:gridCol w="1235075">
                  <a:extLst>
                    <a:ext uri="{9D8B030D-6E8A-4147-A177-3AD203B41FA5}">
                      <a16:colId xmlns:a16="http://schemas.microsoft.com/office/drawing/2014/main" val="4255889611"/>
                    </a:ext>
                  </a:extLst>
                </a:gridCol>
                <a:gridCol w="1372235">
                  <a:extLst>
                    <a:ext uri="{9D8B030D-6E8A-4147-A177-3AD203B41FA5}">
                      <a16:colId xmlns:a16="http://schemas.microsoft.com/office/drawing/2014/main" val="2148133807"/>
                    </a:ext>
                  </a:extLst>
                </a:gridCol>
                <a:gridCol w="1495425">
                  <a:extLst>
                    <a:ext uri="{9D8B030D-6E8A-4147-A177-3AD203B41FA5}">
                      <a16:colId xmlns:a16="http://schemas.microsoft.com/office/drawing/2014/main" val="4074503220"/>
                    </a:ext>
                  </a:extLst>
                </a:gridCol>
                <a:gridCol w="1547996">
                  <a:extLst>
                    <a:ext uri="{9D8B030D-6E8A-4147-A177-3AD203B41FA5}">
                      <a16:colId xmlns:a16="http://schemas.microsoft.com/office/drawing/2014/main" val="3273029249"/>
                    </a:ext>
                  </a:extLst>
                </a:gridCol>
              </a:tblGrid>
              <a:tr h="323525">
                <a:tc gridSpan="2">
                  <a:txBody>
                    <a:bodyPr/>
                    <a:lstStyle/>
                    <a:p>
                      <a:pPr algn="just">
                        <a:lnSpc>
                          <a:spcPct val="150000"/>
                        </a:lnSpc>
                        <a:spcAft>
                          <a:spcPts val="800"/>
                        </a:spcAft>
                      </a:pPr>
                      <a:r>
                        <a:rPr lang="en-US" sz="1200" b="1">
                          <a:effectLst/>
                          <a:latin typeface="Arial" panose="020B0604020202020204" pitchFamily="34" charset="0"/>
                          <a:ea typeface="Calibri" panose="020F0502020204030204" pitchFamily="34" charset="0"/>
                          <a:cs typeface="Arial" panose="020B0604020202020204" pitchFamily="34" charset="0"/>
                        </a:rPr>
                        <a:t>continuous DC power supply</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gridSpan="2">
                  <a:txBody>
                    <a:bodyPr/>
                    <a:lstStyle/>
                    <a:p>
                      <a:pPr algn="just">
                        <a:lnSpc>
                          <a:spcPct val="150000"/>
                        </a:lnSpc>
                        <a:spcAft>
                          <a:spcPts val="800"/>
                        </a:spcAft>
                      </a:pPr>
                      <a:r>
                        <a:rPr lang="en-US" sz="1200" b="1" dirty="0">
                          <a:effectLst/>
                          <a:latin typeface="Arial" panose="020B0604020202020204" pitchFamily="34" charset="0"/>
                          <a:ea typeface="Calibri" panose="020F0502020204030204" pitchFamily="34" charset="0"/>
                          <a:cs typeface="Arial" panose="020B0604020202020204" pitchFamily="34" charset="0"/>
                        </a:rPr>
                        <a:t>pulse DC power supply</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412146782"/>
                  </a:ext>
                </a:extLst>
              </a:tr>
              <a:tr h="323525">
                <a:tc>
                  <a:txBody>
                    <a:bodyPr/>
                    <a:lstStyle/>
                    <a:p>
                      <a:pPr>
                        <a:lnSpc>
                          <a:spcPct val="150000"/>
                        </a:lnSpc>
                        <a:spcAft>
                          <a:spcPts val="800"/>
                        </a:spcAft>
                      </a:pPr>
                      <a:r>
                        <a:rPr lang="en-US" sz="1200">
                          <a:effectLst/>
                          <a:latin typeface="Arial" panose="020B0604020202020204" pitchFamily="34" charset="0"/>
                          <a:ea typeface="Calibri" panose="020F0502020204030204" pitchFamily="34" charset="0"/>
                          <a:cs typeface="Arial" panose="020B0604020202020204" pitchFamily="34" charset="0"/>
                        </a:rPr>
                        <a:t>Voltage</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20V</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Voltage</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a:effectLst/>
                          <a:latin typeface="Arial" panose="020B0604020202020204" pitchFamily="34" charset="0"/>
                          <a:ea typeface="Calibri" panose="020F0502020204030204" pitchFamily="34" charset="0"/>
                          <a:cs typeface="Arial" panose="020B0604020202020204" pitchFamily="34" charset="0"/>
                        </a:rPr>
                        <a:t>20 V</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048607"/>
                  </a:ext>
                </a:extLst>
              </a:tr>
              <a:tr h="323525">
                <a:tc>
                  <a:txBody>
                    <a:bodyPr/>
                    <a:lstStyle/>
                    <a:p>
                      <a:pPr>
                        <a:lnSpc>
                          <a:spcPct val="150000"/>
                        </a:lnSpc>
                        <a:spcAft>
                          <a:spcPts val="800"/>
                        </a:spcAft>
                      </a:pPr>
                      <a:r>
                        <a:rPr lang="en-US" sz="1200">
                          <a:effectLst/>
                          <a:latin typeface="Arial" panose="020B0604020202020204" pitchFamily="34" charset="0"/>
                          <a:ea typeface="Calibri" panose="020F0502020204030204" pitchFamily="34" charset="0"/>
                          <a:cs typeface="Arial" panose="020B0604020202020204" pitchFamily="34" charset="0"/>
                        </a:rPr>
                        <a:t>IEG </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0.2 mm</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a:effectLst/>
                          <a:latin typeface="Arial" panose="020B0604020202020204" pitchFamily="34" charset="0"/>
                          <a:ea typeface="Calibri" panose="020F0502020204030204" pitchFamily="34" charset="0"/>
                          <a:cs typeface="Arial" panose="020B0604020202020204" pitchFamily="34" charset="0"/>
                        </a:rPr>
                        <a:t>Pulse frequency</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0.5 Hz to 50 kHz</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031340"/>
                  </a:ext>
                </a:extLst>
              </a:tr>
              <a:tr h="323525">
                <a:tc>
                  <a:txBody>
                    <a:bodyPr/>
                    <a:lstStyle/>
                    <a:p>
                      <a:pPr>
                        <a:lnSpc>
                          <a:spcPct val="150000"/>
                        </a:lnSpc>
                        <a:spcAft>
                          <a:spcPts val="800"/>
                        </a:spcAft>
                      </a:pPr>
                      <a:r>
                        <a:rPr lang="en-US" sz="1200">
                          <a:effectLst/>
                          <a:latin typeface="Arial" panose="020B0604020202020204" pitchFamily="34" charset="0"/>
                          <a:ea typeface="Calibri" panose="020F0502020204030204" pitchFamily="34" charset="0"/>
                          <a:cs typeface="Arial" panose="020B0604020202020204" pitchFamily="34" charset="0"/>
                        </a:rPr>
                        <a:t>Current </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0.1-0.3 A</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a:effectLst/>
                          <a:latin typeface="Arial" panose="020B0604020202020204" pitchFamily="34" charset="0"/>
                          <a:ea typeface="Calibri" panose="020F0502020204030204" pitchFamily="34" charset="0"/>
                          <a:cs typeface="Arial" panose="020B0604020202020204" pitchFamily="34" charset="0"/>
                        </a:rPr>
                        <a:t>Duty cycle </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40-80%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554150"/>
                  </a:ext>
                </a:extLst>
              </a:tr>
              <a:tr h="323525">
                <a:tc>
                  <a:txBody>
                    <a:bodyPr/>
                    <a:lstStyle/>
                    <a:p>
                      <a:pPr>
                        <a:lnSpc>
                          <a:spcPct val="150000"/>
                        </a:lnSpc>
                        <a:spcAft>
                          <a:spcPts val="800"/>
                        </a:spcAft>
                      </a:pPr>
                      <a:r>
                        <a:rPr lang="en-US" sz="1200">
                          <a:effectLst/>
                          <a:latin typeface="Arial" panose="020B0604020202020204" pitchFamily="34" charset="0"/>
                          <a:ea typeface="Calibri" panose="020F0502020204030204" pitchFamily="34" charset="0"/>
                          <a:cs typeface="Arial" panose="020B0604020202020204" pitchFamily="34" charset="0"/>
                        </a:rPr>
                        <a:t> </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a:effectLst/>
                          <a:latin typeface="Arial" panose="020B0604020202020204" pitchFamily="34" charset="0"/>
                          <a:ea typeface="Calibri" panose="020F0502020204030204" pitchFamily="34" charset="0"/>
                          <a:cs typeface="Arial" panose="020B0604020202020204" pitchFamily="34" charset="0"/>
                        </a:rPr>
                        <a:t> </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a:effectLst/>
                          <a:latin typeface="Arial" panose="020B0604020202020204" pitchFamily="34" charset="0"/>
                          <a:ea typeface="Calibri" panose="020F0502020204030204" pitchFamily="34" charset="0"/>
                          <a:cs typeface="Arial" panose="020B0604020202020204" pitchFamily="34" charset="0"/>
                        </a:rPr>
                        <a:t>IEG</a:t>
                      </a:r>
                      <a:endParaRPr lang="en-I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0.2 mm</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1202207"/>
                  </a:ext>
                </a:extLst>
              </a:tr>
            </a:tbl>
          </a:graphicData>
        </a:graphic>
      </p:graphicFrame>
      <p:sp>
        <p:nvSpPr>
          <p:cNvPr id="13" name="TextBox 12">
            <a:extLst>
              <a:ext uri="{FF2B5EF4-FFF2-40B4-BE49-F238E27FC236}">
                <a16:creationId xmlns:a16="http://schemas.microsoft.com/office/drawing/2014/main" id="{A0B2E3C9-F616-F66C-9849-7284383F4E9D}"/>
              </a:ext>
            </a:extLst>
          </p:cNvPr>
          <p:cNvSpPr txBox="1"/>
          <p:nvPr/>
        </p:nvSpPr>
        <p:spPr>
          <a:xfrm>
            <a:off x="6473687" y="4467781"/>
            <a:ext cx="3867149" cy="615553"/>
          </a:xfrm>
          <a:prstGeom prst="rect">
            <a:avLst/>
          </a:prstGeom>
          <a:noFill/>
        </p:spPr>
        <p:txBody>
          <a:bodyPr wrap="none" rtlCol="0">
            <a:spAutoFit/>
          </a:bodyPr>
          <a:lstStyle/>
          <a:p>
            <a:r>
              <a:rPr lang="en-IN" sz="1600" b="1" dirty="0">
                <a:effectLst/>
                <a:latin typeface="Times New Roman" panose="02020603050405020304" pitchFamily="18" charset="0"/>
                <a:ea typeface="Calibri" panose="020F0502020204030204" pitchFamily="34" charset="0"/>
                <a:cs typeface="Gautami" panose="020B0502040204020203" pitchFamily="34" charset="0"/>
              </a:rPr>
              <a:t>Table : </a:t>
            </a:r>
            <a:r>
              <a:rPr lang="en-IN" sz="1600" dirty="0">
                <a:effectLst/>
                <a:latin typeface="Times New Roman" panose="02020603050405020304" pitchFamily="18" charset="0"/>
                <a:ea typeface="Calibri" panose="020F0502020204030204" pitchFamily="34" charset="0"/>
                <a:cs typeface="Gautami" panose="020B0502040204020203" pitchFamily="34" charset="0"/>
              </a:rPr>
              <a:t>Specifications of the power sources</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grpSp>
        <p:nvGrpSpPr>
          <p:cNvPr id="9" name="Group 8">
            <a:extLst>
              <a:ext uri="{FF2B5EF4-FFF2-40B4-BE49-F238E27FC236}">
                <a16:creationId xmlns:a16="http://schemas.microsoft.com/office/drawing/2014/main" id="{B49266E0-3DE5-2E3E-BB05-C62C06159B98}"/>
              </a:ext>
            </a:extLst>
          </p:cNvPr>
          <p:cNvGrpSpPr/>
          <p:nvPr/>
        </p:nvGrpSpPr>
        <p:grpSpPr>
          <a:xfrm>
            <a:off x="5949545" y="1946444"/>
            <a:ext cx="5015635" cy="2352045"/>
            <a:chOff x="5949545" y="1946444"/>
            <a:chExt cx="5015635" cy="2352045"/>
          </a:xfrm>
        </p:grpSpPr>
        <p:pic>
          <p:nvPicPr>
            <p:cNvPr id="10" name="Picture 9">
              <a:extLst>
                <a:ext uri="{FF2B5EF4-FFF2-40B4-BE49-F238E27FC236}">
                  <a16:creationId xmlns:a16="http://schemas.microsoft.com/office/drawing/2014/main" id="{B0E11174-3987-8218-411D-4AF200CC44DE}"/>
                </a:ext>
              </a:extLst>
            </p:cNvPr>
            <p:cNvPicPr>
              <a:picLocks noChangeAspect="1"/>
            </p:cNvPicPr>
            <p:nvPr/>
          </p:nvPicPr>
          <p:blipFill>
            <a:blip r:embed="rId2" cstate="hqprint">
              <a:lum bright="8000" contrast="22000"/>
              <a:extLst>
                <a:ext uri="{28A0092B-C50C-407E-A947-70E740481C1C}">
                  <a14:useLocalDpi xmlns:a14="http://schemas.microsoft.com/office/drawing/2010/main" val="0"/>
                </a:ext>
              </a:extLst>
            </a:blip>
            <a:srcRect/>
            <a:stretch>
              <a:fillRect/>
            </a:stretch>
          </p:blipFill>
          <p:spPr bwMode="auto">
            <a:xfrm>
              <a:off x="6096000" y="1946444"/>
              <a:ext cx="4869180" cy="1722120"/>
            </a:xfrm>
            <a:prstGeom prst="rect">
              <a:avLst/>
            </a:prstGeom>
            <a:noFill/>
            <a:ln>
              <a:noFill/>
            </a:ln>
          </p:spPr>
        </p:pic>
        <p:sp>
          <p:nvSpPr>
            <p:cNvPr id="8" name="TextBox 7">
              <a:extLst>
                <a:ext uri="{FF2B5EF4-FFF2-40B4-BE49-F238E27FC236}">
                  <a16:creationId xmlns:a16="http://schemas.microsoft.com/office/drawing/2014/main" id="{8B178D8C-1013-3C0B-48CA-62F5A7CA6986}"/>
                </a:ext>
              </a:extLst>
            </p:cNvPr>
            <p:cNvSpPr txBox="1"/>
            <p:nvPr/>
          </p:nvSpPr>
          <p:spPr>
            <a:xfrm>
              <a:off x="5949545" y="3713714"/>
              <a:ext cx="4915434" cy="584775"/>
            </a:xfrm>
            <a:prstGeom prst="rect">
              <a:avLst/>
            </a:prstGeom>
            <a:noFill/>
          </p:spPr>
          <p:txBody>
            <a:bodyPr wrap="square" rtlCol="0">
              <a:spAutoFit/>
            </a:bodyPr>
            <a:lstStyle/>
            <a:p>
              <a:pPr algn="ctr"/>
              <a:r>
                <a:rPr lang="en-IN" sz="1600" b="1" dirty="0">
                  <a:effectLst/>
                  <a:latin typeface="Times New Roman" panose="02020603050405020304" pitchFamily="18" charset="0"/>
                  <a:ea typeface="Calibri" panose="020F0502020204030204" pitchFamily="34" charset="0"/>
                  <a:cs typeface="Gautami" panose="020B0502040204020203" pitchFamily="34" charset="0"/>
                </a:rPr>
                <a:t>Fig : </a:t>
              </a:r>
              <a:r>
                <a:rPr lang="en-IN" sz="1600" dirty="0">
                  <a:effectLst/>
                  <a:latin typeface="Times New Roman" panose="02020603050405020304" pitchFamily="18" charset="0"/>
                  <a:ea typeface="Calibri" panose="020F0502020204030204" pitchFamily="34" charset="0"/>
                  <a:cs typeface="Gautami" panose="020B0502040204020203" pitchFamily="34" charset="0"/>
                </a:rPr>
                <a:t>a) Continuous DC power supply, b) Pulse generator for pulse DC power source</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p:txBody>
        </p:sp>
        <p:pic>
          <p:nvPicPr>
            <p:cNvPr id="5" name="Picture 4">
              <a:extLst>
                <a:ext uri="{FF2B5EF4-FFF2-40B4-BE49-F238E27FC236}">
                  <a16:creationId xmlns:a16="http://schemas.microsoft.com/office/drawing/2014/main" id="{E26E410C-41D9-B566-DFAC-A1350386630B}"/>
                </a:ext>
              </a:extLst>
            </p:cNvPr>
            <p:cNvPicPr>
              <a:picLocks noChangeAspect="1"/>
            </p:cNvPicPr>
            <p:nvPr/>
          </p:nvPicPr>
          <p:blipFill>
            <a:blip r:embed="rId3"/>
            <a:stretch>
              <a:fillRect/>
            </a:stretch>
          </p:blipFill>
          <p:spPr>
            <a:xfrm>
              <a:off x="7745104" y="3236646"/>
              <a:ext cx="197893" cy="215818"/>
            </a:xfrm>
            <a:prstGeom prst="rect">
              <a:avLst/>
            </a:prstGeom>
          </p:spPr>
        </p:pic>
        <p:sp>
          <p:nvSpPr>
            <p:cNvPr id="7" name="TextBox 6">
              <a:extLst>
                <a:ext uri="{FF2B5EF4-FFF2-40B4-BE49-F238E27FC236}">
                  <a16:creationId xmlns:a16="http://schemas.microsoft.com/office/drawing/2014/main" id="{C648ED3A-6B99-E44C-CB4E-E6C256B2C070}"/>
                </a:ext>
              </a:extLst>
            </p:cNvPr>
            <p:cNvSpPr txBox="1"/>
            <p:nvPr/>
          </p:nvSpPr>
          <p:spPr>
            <a:xfrm>
              <a:off x="6075821" y="3167403"/>
              <a:ext cx="397866" cy="461665"/>
            </a:xfrm>
            <a:prstGeom prst="rect">
              <a:avLst/>
            </a:prstGeom>
            <a:noFill/>
          </p:spPr>
          <p:txBody>
            <a:bodyPr wrap="none" rtlCol="0">
              <a:spAutoFit/>
            </a:bodyPr>
            <a:lstStyle/>
            <a:p>
              <a:r>
                <a:rPr lang="en-US" sz="2400" dirty="0">
                  <a:latin typeface="Times" panose="02020603050405020304" pitchFamily="18" charset="0"/>
                  <a:cs typeface="Times" panose="02020603050405020304" pitchFamily="18" charset="0"/>
                </a:rPr>
                <a:t>a.</a:t>
              </a:r>
              <a:endParaRPr lang="en-IN" sz="2400" dirty="0">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3422553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A9ABFA-4B8C-487A-9F71-0E44028F8CE2}"/>
              </a:ext>
            </a:extLst>
          </p:cNvPr>
          <p:cNvSpPr>
            <a:spLocks noGrp="1"/>
          </p:cNvSpPr>
          <p:nvPr>
            <p:ph idx="1"/>
          </p:nvPr>
        </p:nvSpPr>
        <p:spPr>
          <a:xfrm>
            <a:off x="584204" y="1544282"/>
            <a:ext cx="7225074" cy="4856517"/>
          </a:xfrm>
        </p:spPr>
        <p:txBody>
          <a:bodyPr>
            <a:normAutofit/>
          </a:bodyPr>
          <a:lstStyle/>
          <a:p>
            <a:r>
              <a:rPr lang="en-IN" sz="2000" b="1" dirty="0">
                <a:latin typeface="Times New Roman" panose="02020603050405020304" pitchFamily="18" charset="0"/>
                <a:cs typeface="Times New Roman" panose="02020603050405020304" pitchFamily="18" charset="0"/>
              </a:rPr>
              <a:t>Ultrasonic generator:</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Ultrasonic generator is used for generating vibration in the transducers which were placed in a stainless-steel box.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Frequency of vibration was controlled by ultrasonic generator.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Frequency range lies between 28-34 kHz</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Ultrasonic transducers: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Four ultrasonic transducers are placed inside a SS box and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 the top of this workpiece is placed inside machining tank, the workpiece is held with the help of workpiece holder.</a:t>
            </a:r>
            <a:endParaRPr lang="en-IN" sz="2000" dirty="0"/>
          </a:p>
        </p:txBody>
      </p:sp>
      <p:pic>
        <p:nvPicPr>
          <p:cNvPr id="5" name="Picture 4" descr="C:\Users\tarak\Downloads\1617120470906.jpg">
            <a:extLst>
              <a:ext uri="{FF2B5EF4-FFF2-40B4-BE49-F238E27FC236}">
                <a16:creationId xmlns:a16="http://schemas.microsoft.com/office/drawing/2014/main" id="{F0C4E10F-7041-40F6-8F3C-1AEEA51A4A47}"/>
              </a:ext>
            </a:extLst>
          </p:cNvPr>
          <p:cNvPicPr/>
          <p:nvPr/>
        </p:nvPicPr>
        <p:blipFill rotWithShape="1">
          <a:blip r:embed="rId2" cstate="print">
            <a:extLst>
              <a:ext uri="{28A0092B-C50C-407E-A947-70E740481C1C}">
                <a14:useLocalDpi xmlns:a14="http://schemas.microsoft.com/office/drawing/2010/main" val="0"/>
              </a:ext>
            </a:extLst>
          </a:blip>
          <a:srcRect r="1488"/>
          <a:stretch/>
        </p:blipFill>
        <p:spPr bwMode="auto">
          <a:xfrm flipV="1">
            <a:off x="8077172" y="4236720"/>
            <a:ext cx="2481128" cy="1694450"/>
          </a:xfrm>
          <a:prstGeom prst="rect">
            <a:avLst/>
          </a:prstGeom>
          <a:noFill/>
          <a:extLst>
            <a:ext uri="{53640926-AAD7-44D8-BBD7-CCE9431645EC}">
              <a14:shadowObscured xmlns:a14="http://schemas.microsoft.com/office/drawing/2010/main"/>
            </a:ext>
          </a:extLst>
        </p:spPr>
      </p:pic>
      <p:pic>
        <p:nvPicPr>
          <p:cNvPr id="4" name="Picture 3" descr="C:\Users\tarak\Downloads\1617126165456.jpg">
            <a:extLst>
              <a:ext uri="{FF2B5EF4-FFF2-40B4-BE49-F238E27FC236}">
                <a16:creationId xmlns:a16="http://schemas.microsoft.com/office/drawing/2014/main" id="{65E81D1B-3CFB-4319-B698-04323B8B9377}"/>
              </a:ext>
            </a:extLst>
          </p:cNvPr>
          <p:cNvPicPr/>
          <p:nvPr/>
        </p:nvPicPr>
        <p:blipFill rotWithShape="1">
          <a:blip r:embed="rId3" cstate="print">
            <a:extLst>
              <a:ext uri="{28A0092B-C50C-407E-A947-70E740481C1C}">
                <a14:useLocalDpi xmlns:a14="http://schemas.microsoft.com/office/drawing/2010/main" val="0"/>
              </a:ext>
            </a:extLst>
          </a:blip>
          <a:srcRect l="1488"/>
          <a:stretch/>
        </p:blipFill>
        <p:spPr bwMode="auto">
          <a:xfrm>
            <a:off x="8077171" y="1920323"/>
            <a:ext cx="2481129" cy="1947065"/>
          </a:xfrm>
          <a:prstGeom prst="rect">
            <a:avLst/>
          </a:prstGeom>
          <a:noFill/>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BE06717-FD57-4D91-BED8-0163168CE53F}"/>
              </a:ext>
            </a:extLst>
          </p:cNvPr>
          <p:cNvSpPr txBox="1"/>
          <p:nvPr/>
        </p:nvSpPr>
        <p:spPr>
          <a:xfrm>
            <a:off x="7943225" y="3793999"/>
            <a:ext cx="250581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Ultrasonic generator</a:t>
            </a:r>
          </a:p>
        </p:txBody>
      </p:sp>
      <p:sp>
        <p:nvSpPr>
          <p:cNvPr id="7" name="TextBox 6">
            <a:extLst>
              <a:ext uri="{FF2B5EF4-FFF2-40B4-BE49-F238E27FC236}">
                <a16:creationId xmlns:a16="http://schemas.microsoft.com/office/drawing/2014/main" id="{905136C6-6346-4688-8203-25ED2169E102}"/>
              </a:ext>
            </a:extLst>
          </p:cNvPr>
          <p:cNvSpPr txBox="1"/>
          <p:nvPr/>
        </p:nvSpPr>
        <p:spPr>
          <a:xfrm>
            <a:off x="7433073" y="5931170"/>
            <a:ext cx="3824188"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transducers mounted inside SS box</a:t>
            </a:r>
          </a:p>
        </p:txBody>
      </p:sp>
      <p:sp>
        <p:nvSpPr>
          <p:cNvPr id="8" name="Slide Number Placeholder 7">
            <a:extLst>
              <a:ext uri="{FF2B5EF4-FFF2-40B4-BE49-F238E27FC236}">
                <a16:creationId xmlns:a16="http://schemas.microsoft.com/office/drawing/2014/main" id="{7BEFD6E1-8B1A-4A39-BFAA-702AADB1AA58}"/>
              </a:ext>
            </a:extLst>
          </p:cNvPr>
          <p:cNvSpPr>
            <a:spLocks noGrp="1"/>
          </p:cNvSpPr>
          <p:nvPr>
            <p:ph type="sldNum" sz="quarter" idx="12"/>
          </p:nvPr>
        </p:nvSpPr>
        <p:spPr>
          <a:xfrm>
            <a:off x="11139492" y="6485158"/>
            <a:ext cx="1052508" cy="365125"/>
          </a:xfrm>
        </p:spPr>
        <p:txBody>
          <a:bodyPr/>
          <a:lstStyle/>
          <a:p>
            <a:fld id="{CF565DC8-7126-4D81-8F60-60703EC8A2BD}" type="slidenum">
              <a:rPr lang="en-IN" sz="1800" smtClean="0"/>
              <a:t>18</a:t>
            </a:fld>
            <a:endParaRPr lang="en-IN" sz="1800" dirty="0"/>
          </a:p>
        </p:txBody>
      </p:sp>
      <p:sp>
        <p:nvSpPr>
          <p:cNvPr id="10" name="Title 9">
            <a:extLst>
              <a:ext uri="{FF2B5EF4-FFF2-40B4-BE49-F238E27FC236}">
                <a16:creationId xmlns:a16="http://schemas.microsoft.com/office/drawing/2014/main" id="{BB3F74CB-B149-47A8-A194-46415DA03D98}"/>
              </a:ext>
            </a:extLst>
          </p:cNvPr>
          <p:cNvSpPr>
            <a:spLocks noGrp="1"/>
          </p:cNvSpPr>
          <p:nvPr>
            <p:ph type="title"/>
          </p:nvPr>
        </p:nvSpPr>
        <p:spPr>
          <a:xfrm>
            <a:off x="584204" y="493788"/>
            <a:ext cx="11029616" cy="1013800"/>
          </a:xfrm>
        </p:spPr>
        <p:txBody>
          <a:bodyPr/>
          <a:lstStyle/>
          <a:p>
            <a:r>
              <a:rPr lang="en-IN" dirty="0">
                <a:latin typeface="Times New Roman" panose="02020603050405020304" pitchFamily="18" charset="0"/>
                <a:cs typeface="Times New Roman" panose="02020603050405020304" pitchFamily="18" charset="0"/>
              </a:rPr>
              <a:t>Experimental setup (UV Setup)</a:t>
            </a:r>
          </a:p>
        </p:txBody>
      </p:sp>
    </p:spTree>
    <p:extLst>
      <p:ext uri="{BB962C8B-B14F-4D97-AF65-F5344CB8AC3E}">
        <p14:creationId xmlns:p14="http://schemas.microsoft.com/office/powerpoint/2010/main" val="2047365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47E8-E3FF-4C22-9C8F-ABA9BD48F5E6}"/>
              </a:ext>
            </a:extLst>
          </p:cNvPr>
          <p:cNvSpPr>
            <a:spLocks noGrp="1"/>
          </p:cNvSpPr>
          <p:nvPr>
            <p:ph type="title"/>
          </p:nvPr>
        </p:nvSpPr>
        <p:spPr>
          <a:xfrm>
            <a:off x="581192" y="464919"/>
            <a:ext cx="11029616" cy="1013800"/>
          </a:xfrm>
        </p:spPr>
        <p:txBody>
          <a:bodyPr/>
          <a:lstStyle/>
          <a:p>
            <a:r>
              <a:rPr lang="en-IN" dirty="0">
                <a:latin typeface="Times New Roman" panose="02020603050405020304" pitchFamily="18" charset="0"/>
                <a:cs typeface="Times New Roman" panose="02020603050405020304" pitchFamily="18" charset="0"/>
              </a:rPr>
              <a:t>Complete Experimental setup</a:t>
            </a:r>
          </a:p>
        </p:txBody>
      </p:sp>
      <p:pic>
        <p:nvPicPr>
          <p:cNvPr id="6" name="Content Placeholder 5" descr="A picture containing text, indoor, appliance, cluttered&#10;&#10;Description automatically generated">
            <a:extLst>
              <a:ext uri="{FF2B5EF4-FFF2-40B4-BE49-F238E27FC236}">
                <a16:creationId xmlns:a16="http://schemas.microsoft.com/office/drawing/2014/main" id="{78D751D6-2B7C-4557-BE63-3915167950E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2000"/>
                    </a14:imgEffect>
                    <a14:imgEffect>
                      <a14:colorTemperature colorTemp="6481"/>
                    </a14:imgEffect>
                    <a14:imgEffect>
                      <a14:brightnessContrast bright="15000" contrast="16000"/>
                    </a14:imgEffect>
                  </a14:imgLayer>
                </a14:imgProps>
              </a:ext>
              <a:ext uri="{28A0092B-C50C-407E-A947-70E740481C1C}">
                <a14:useLocalDpi xmlns:a14="http://schemas.microsoft.com/office/drawing/2010/main" val="0"/>
              </a:ext>
            </a:extLst>
          </a:blip>
          <a:stretch>
            <a:fillRect/>
          </a:stretch>
        </p:blipFill>
        <p:spPr>
          <a:xfrm>
            <a:off x="738103" y="2003892"/>
            <a:ext cx="7676444" cy="4317370"/>
          </a:xfrm>
        </p:spPr>
      </p:pic>
      <p:sp>
        <p:nvSpPr>
          <p:cNvPr id="4" name="Slide Number Placeholder 3">
            <a:extLst>
              <a:ext uri="{FF2B5EF4-FFF2-40B4-BE49-F238E27FC236}">
                <a16:creationId xmlns:a16="http://schemas.microsoft.com/office/drawing/2014/main" id="{4F0C79C0-C91A-49EF-B40B-5B8B7CAD1A6F}"/>
              </a:ext>
            </a:extLst>
          </p:cNvPr>
          <p:cNvSpPr>
            <a:spLocks noGrp="1"/>
          </p:cNvSpPr>
          <p:nvPr>
            <p:ph type="sldNum" sz="quarter" idx="12"/>
          </p:nvPr>
        </p:nvSpPr>
        <p:spPr>
          <a:xfrm>
            <a:off x="11139492" y="6481310"/>
            <a:ext cx="1052508" cy="365125"/>
          </a:xfrm>
        </p:spPr>
        <p:txBody>
          <a:bodyPr/>
          <a:lstStyle/>
          <a:p>
            <a:fld id="{CF565DC8-7126-4D81-8F60-60703EC8A2BD}" type="slidenum">
              <a:rPr lang="en-IN" sz="1800" smtClean="0"/>
              <a:t>19</a:t>
            </a:fld>
            <a:endParaRPr lang="en-IN" sz="1800" dirty="0"/>
          </a:p>
        </p:txBody>
      </p:sp>
      <p:sp>
        <p:nvSpPr>
          <p:cNvPr id="7" name="TextBox 6">
            <a:extLst>
              <a:ext uri="{FF2B5EF4-FFF2-40B4-BE49-F238E27FC236}">
                <a16:creationId xmlns:a16="http://schemas.microsoft.com/office/drawing/2014/main" id="{149D1BDE-633B-4BAB-A9D9-E998CBB5B482}"/>
              </a:ext>
            </a:extLst>
          </p:cNvPr>
          <p:cNvSpPr txBox="1"/>
          <p:nvPr/>
        </p:nvSpPr>
        <p:spPr>
          <a:xfrm>
            <a:off x="2703056" y="6321262"/>
            <a:ext cx="3746538"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Fig: Complete Experimental Setup</a:t>
            </a:r>
          </a:p>
        </p:txBody>
      </p:sp>
      <p:pic>
        <p:nvPicPr>
          <p:cNvPr id="5" name="Picture 4">
            <a:extLst>
              <a:ext uri="{FF2B5EF4-FFF2-40B4-BE49-F238E27FC236}">
                <a16:creationId xmlns:a16="http://schemas.microsoft.com/office/drawing/2014/main" id="{2416D9A1-E6B9-DBE6-4E14-261801E89884}"/>
              </a:ext>
            </a:extLst>
          </p:cNvPr>
          <p:cNvPicPr>
            <a:picLocks noChangeAspect="1"/>
          </p:cNvPicPr>
          <p:nvPr/>
        </p:nvPicPr>
        <p:blipFill>
          <a:blip r:embed="rId4"/>
          <a:stretch>
            <a:fillRect/>
          </a:stretch>
        </p:blipFill>
        <p:spPr>
          <a:xfrm>
            <a:off x="8940800" y="2074005"/>
            <a:ext cx="2269066" cy="4177144"/>
          </a:xfrm>
          <a:prstGeom prst="rect">
            <a:avLst/>
          </a:prstGeom>
        </p:spPr>
      </p:pic>
      <p:sp>
        <p:nvSpPr>
          <p:cNvPr id="8" name="TextBox 7">
            <a:extLst>
              <a:ext uri="{FF2B5EF4-FFF2-40B4-BE49-F238E27FC236}">
                <a16:creationId xmlns:a16="http://schemas.microsoft.com/office/drawing/2014/main" id="{DD1192EE-A4C9-E121-D715-895F596D4067}"/>
              </a:ext>
            </a:extLst>
          </p:cNvPr>
          <p:cNvSpPr txBox="1"/>
          <p:nvPr/>
        </p:nvSpPr>
        <p:spPr>
          <a:xfrm>
            <a:off x="9123310" y="6251149"/>
            <a:ext cx="1904047" cy="369332"/>
          </a:xfrm>
          <a:prstGeom prst="rect">
            <a:avLst/>
          </a:prstGeom>
          <a:noFill/>
        </p:spPr>
        <p:txBody>
          <a:bodyPr wrap="none" rtlCol="0">
            <a:spAutoFit/>
          </a:bodyPr>
          <a:lstStyle/>
          <a:p>
            <a:r>
              <a:rPr lang="en-IN" dirty="0"/>
              <a:t>Fig: Nozzle design </a:t>
            </a:r>
          </a:p>
        </p:txBody>
      </p:sp>
    </p:spTree>
    <p:extLst>
      <p:ext uri="{BB962C8B-B14F-4D97-AF65-F5344CB8AC3E}">
        <p14:creationId xmlns:p14="http://schemas.microsoft.com/office/powerpoint/2010/main" val="3294100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752459-4ADD-4FDA-9A60-A463F9193553}"/>
              </a:ext>
            </a:extLst>
          </p:cNvPr>
          <p:cNvSpPr>
            <a:spLocks noGrp="1"/>
          </p:cNvSpPr>
          <p:nvPr>
            <p:ph type="title"/>
          </p:nvPr>
        </p:nvSpPr>
        <p:spPr>
          <a:xfrm>
            <a:off x="596380" y="1207782"/>
            <a:ext cx="3054091" cy="4709131"/>
          </a:xfrm>
        </p:spPr>
        <p:txBody>
          <a:bodyPr anchor="ctr">
            <a:normAutofit/>
          </a:bodyPr>
          <a:lstStyle/>
          <a:p>
            <a:pPr algn="ctr"/>
            <a:r>
              <a:rPr lang="en-US" dirty="0">
                <a:solidFill>
                  <a:schemeClr val="accent1"/>
                </a:solidFill>
                <a:latin typeface="Times New Roman" panose="02020603050405020304" pitchFamily="18" charset="0"/>
                <a:cs typeface="Times New Roman" panose="02020603050405020304" pitchFamily="18" charset="0"/>
              </a:rPr>
              <a:t>CONTENTS</a:t>
            </a:r>
            <a:endParaRPr lang="en-IN" dirty="0">
              <a:solidFill>
                <a:schemeClr val="accent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1F97381-1699-41E3-9AC6-5894AA73240D}"/>
              </a:ext>
            </a:extLst>
          </p:cNvPr>
          <p:cNvGraphicFramePr>
            <a:graphicFrameLocks noGrp="1"/>
          </p:cNvGraphicFramePr>
          <p:nvPr>
            <p:ph idx="1"/>
            <p:extLst>
              <p:ext uri="{D42A27DB-BD31-4B8C-83A1-F6EECF244321}">
                <p14:modId xmlns:p14="http://schemas.microsoft.com/office/powerpoint/2010/main" val="576161716"/>
              </p:ext>
            </p:extLst>
          </p:nvPr>
        </p:nvGraphicFramePr>
        <p:xfrm>
          <a:off x="4535962" y="1348755"/>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5331386-74A0-4D02-BC4F-2F4FE53ABB2D}"/>
              </a:ext>
            </a:extLst>
          </p:cNvPr>
          <p:cNvSpPr>
            <a:spLocks noGrp="1"/>
          </p:cNvSpPr>
          <p:nvPr>
            <p:ph type="sldNum" sz="quarter" idx="12"/>
          </p:nvPr>
        </p:nvSpPr>
        <p:spPr>
          <a:xfrm>
            <a:off x="11120306" y="6481770"/>
            <a:ext cx="1052508" cy="365125"/>
          </a:xfrm>
        </p:spPr>
        <p:txBody>
          <a:bodyPr/>
          <a:lstStyle/>
          <a:p>
            <a:fld id="{CF565DC8-7126-4D81-8F60-60703EC8A2BD}" type="slidenum">
              <a:rPr lang="en-IN" sz="1800" smtClean="0"/>
              <a:t>2</a:t>
            </a:fld>
            <a:endParaRPr lang="en-IN" sz="1800"/>
          </a:p>
        </p:txBody>
      </p:sp>
    </p:spTree>
    <p:extLst>
      <p:ext uri="{BB962C8B-B14F-4D97-AF65-F5344CB8AC3E}">
        <p14:creationId xmlns:p14="http://schemas.microsoft.com/office/powerpoint/2010/main" val="124239880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5578-C7D6-3BD7-D131-BE2E0379B7AF}"/>
              </a:ext>
            </a:extLst>
          </p:cNvPr>
          <p:cNvSpPr>
            <a:spLocks noGrp="1"/>
          </p:cNvSpPr>
          <p:nvPr>
            <p:ph type="title"/>
          </p:nvPr>
        </p:nvSpPr>
        <p:spPr>
          <a:xfrm>
            <a:off x="550236" y="516919"/>
            <a:ext cx="11029616" cy="1013800"/>
          </a:xfrm>
        </p:spPr>
        <p:txBody>
          <a:bodyPr/>
          <a:lstStyle/>
          <a:p>
            <a:r>
              <a:rPr lang="en-IN" dirty="0">
                <a:latin typeface="Times New Roman" panose="02020603050405020304" pitchFamily="18" charset="0"/>
                <a:cs typeface="Times New Roman" panose="02020603050405020304" pitchFamily="18" charset="0"/>
              </a:rPr>
              <a:t>Experimental results</a:t>
            </a:r>
          </a:p>
        </p:txBody>
      </p:sp>
      <p:sp>
        <p:nvSpPr>
          <p:cNvPr id="4" name="Slide Number Placeholder 3">
            <a:extLst>
              <a:ext uri="{FF2B5EF4-FFF2-40B4-BE49-F238E27FC236}">
                <a16:creationId xmlns:a16="http://schemas.microsoft.com/office/drawing/2014/main" id="{06D697CF-D96D-F435-7F13-E4047452AAE3}"/>
              </a:ext>
            </a:extLst>
          </p:cNvPr>
          <p:cNvSpPr>
            <a:spLocks noGrp="1"/>
          </p:cNvSpPr>
          <p:nvPr>
            <p:ph type="sldNum" sz="quarter" idx="12"/>
          </p:nvPr>
        </p:nvSpPr>
        <p:spPr>
          <a:xfrm>
            <a:off x="11131706" y="6486642"/>
            <a:ext cx="1052508" cy="365125"/>
          </a:xfrm>
        </p:spPr>
        <p:txBody>
          <a:bodyPr/>
          <a:lstStyle/>
          <a:p>
            <a:fld id="{CF565DC8-7126-4D81-8F60-60703EC8A2BD}" type="slidenum">
              <a:rPr lang="en-IN" sz="1800" smtClean="0"/>
              <a:t>20</a:t>
            </a:fld>
            <a:endParaRPr lang="en-IN" sz="1800" dirty="0"/>
          </a:p>
        </p:txBody>
      </p:sp>
      <p:graphicFrame>
        <p:nvGraphicFramePr>
          <p:cNvPr id="15" name="Table 14">
            <a:extLst>
              <a:ext uri="{FF2B5EF4-FFF2-40B4-BE49-F238E27FC236}">
                <a16:creationId xmlns:a16="http://schemas.microsoft.com/office/drawing/2014/main" id="{2F9A02A9-6567-4D46-98FE-E0D4CACA0C83}"/>
              </a:ext>
            </a:extLst>
          </p:cNvPr>
          <p:cNvGraphicFramePr>
            <a:graphicFrameLocks noGrp="1"/>
          </p:cNvGraphicFramePr>
          <p:nvPr>
            <p:extLst>
              <p:ext uri="{D42A27DB-BD31-4B8C-83A1-F6EECF244321}">
                <p14:modId xmlns:p14="http://schemas.microsoft.com/office/powerpoint/2010/main" val="477466354"/>
              </p:ext>
            </p:extLst>
          </p:nvPr>
        </p:nvGraphicFramePr>
        <p:xfrm>
          <a:off x="608000" y="1957650"/>
          <a:ext cx="6487297" cy="4410464"/>
        </p:xfrm>
        <a:graphic>
          <a:graphicData uri="http://schemas.openxmlformats.org/drawingml/2006/table">
            <a:tbl>
              <a:tblPr/>
              <a:tblGrid>
                <a:gridCol w="3311610">
                  <a:extLst>
                    <a:ext uri="{9D8B030D-6E8A-4147-A177-3AD203B41FA5}">
                      <a16:colId xmlns:a16="http://schemas.microsoft.com/office/drawing/2014/main" val="2139195327"/>
                    </a:ext>
                  </a:extLst>
                </a:gridCol>
                <a:gridCol w="3175687">
                  <a:extLst>
                    <a:ext uri="{9D8B030D-6E8A-4147-A177-3AD203B41FA5}">
                      <a16:colId xmlns:a16="http://schemas.microsoft.com/office/drawing/2014/main" val="3554539632"/>
                    </a:ext>
                  </a:extLst>
                </a:gridCol>
              </a:tblGrid>
              <a:tr h="433852">
                <a:tc>
                  <a:txBody>
                    <a:bodyPr/>
                    <a:lstStyle/>
                    <a:p>
                      <a:pPr algn="ctr"/>
                      <a:r>
                        <a:rPr lang="en-IN" sz="2000" dirty="0">
                          <a:latin typeface="Times New Roman" panose="02020603050405020304" pitchFamily="18" charset="0"/>
                          <a:cs typeface="Times New Roman" panose="02020603050405020304" pitchFamily="18" charset="0"/>
                        </a:rPr>
                        <a:t>Aluminium sheet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Inconel sheet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721506"/>
                  </a:ext>
                </a:extLst>
              </a:tr>
              <a:tr h="2057950">
                <a:tc>
                  <a:txBody>
                    <a:bodyPr/>
                    <a:lstStyle/>
                    <a:p>
                      <a:r>
                        <a:rPr lang="en-IN" dirty="0">
                          <a:latin typeface="Times" panose="02020603050405020304" pitchFamily="18" charset="0"/>
                          <a:cs typeface="Times" panose="02020603050405020304" pitchFamily="18" charset="0"/>
                        </a:rPr>
                        <a:t>(a) Top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 </a:t>
                      </a:r>
                      <a:r>
                        <a:rPr lang="en-IN" dirty="0">
                          <a:latin typeface="Times" panose="02020603050405020304" pitchFamily="18" charset="0"/>
                          <a:cs typeface="Times" panose="02020603050405020304" pitchFamily="18" charset="0"/>
                        </a:rPr>
                        <a:t>Top view</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1448878"/>
                  </a:ext>
                </a:extLst>
              </a:tr>
              <a:tr h="1918662">
                <a:tc>
                  <a:txBody>
                    <a:bodyPr/>
                    <a:lstStyle/>
                    <a:p>
                      <a:r>
                        <a:rPr lang="en-IN" dirty="0">
                          <a:latin typeface="Times" panose="02020603050405020304" pitchFamily="18" charset="0"/>
                          <a:cs typeface="Times" panose="02020603050405020304" pitchFamily="18" charset="0"/>
                        </a:rPr>
                        <a:t>(b) Bottom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panose="02020603050405020304" pitchFamily="18" charset="0"/>
                          <a:cs typeface="Times" panose="02020603050405020304" pitchFamily="18" charset="0"/>
                        </a:rPr>
                        <a:t>(d) Bottom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7757202"/>
                  </a:ext>
                </a:extLst>
              </a:tr>
            </a:tbl>
          </a:graphicData>
        </a:graphic>
      </p:graphicFrame>
      <p:sp>
        <p:nvSpPr>
          <p:cNvPr id="5" name="TextBox 4">
            <a:extLst>
              <a:ext uri="{FF2B5EF4-FFF2-40B4-BE49-F238E27FC236}">
                <a16:creationId xmlns:a16="http://schemas.microsoft.com/office/drawing/2014/main" id="{0D670ADB-53FC-3289-8647-4C1395FA5BDF}"/>
              </a:ext>
            </a:extLst>
          </p:cNvPr>
          <p:cNvSpPr txBox="1"/>
          <p:nvPr/>
        </p:nvSpPr>
        <p:spPr>
          <a:xfrm>
            <a:off x="534040" y="6314631"/>
            <a:ext cx="6635214" cy="463397"/>
          </a:xfrm>
          <a:prstGeom prst="rect">
            <a:avLst/>
          </a:prstGeom>
          <a:noFill/>
        </p:spPr>
        <p:txBody>
          <a:bodyPr wrap="none" rtlCol="0">
            <a:spAutoFit/>
          </a:bodyPr>
          <a:lstStyle/>
          <a:p>
            <a:pPr algn="ctr">
              <a:lnSpc>
                <a:spcPct val="150000"/>
              </a:lnSpc>
              <a:spcAft>
                <a:spcPts val="800"/>
              </a:spcAf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 top and bottom drilled samples </a:t>
            </a:r>
            <a:r>
              <a:rPr lang="en-I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of </a:t>
            </a:r>
            <a:r>
              <a:rPr lang="en-IN" sz="18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Aluminum</a:t>
            </a: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sheet Inconel sheet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5A3424C8-0B85-95EB-AF7E-A6370E8862C8}"/>
              </a:ext>
            </a:extLst>
          </p:cNvPr>
          <p:cNvGrpSpPr/>
          <p:nvPr/>
        </p:nvGrpSpPr>
        <p:grpSpPr>
          <a:xfrm>
            <a:off x="1366891" y="2761039"/>
            <a:ext cx="2058693" cy="1531119"/>
            <a:chOff x="1388532" y="2602472"/>
            <a:chExt cx="2058693" cy="1531119"/>
          </a:xfrm>
        </p:grpSpPr>
        <p:pic>
          <p:nvPicPr>
            <p:cNvPr id="16" name="Picture 15">
              <a:extLst>
                <a:ext uri="{FF2B5EF4-FFF2-40B4-BE49-F238E27FC236}">
                  <a16:creationId xmlns:a16="http://schemas.microsoft.com/office/drawing/2014/main" id="{170FCF39-E3CB-4F8F-7FBB-AD71429320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537" t="34697" r="1" b="19110"/>
            <a:stretch/>
          </p:blipFill>
          <p:spPr bwMode="auto">
            <a:xfrm>
              <a:off x="1388532" y="2602472"/>
              <a:ext cx="2058693" cy="1531119"/>
            </a:xfrm>
            <a:prstGeom prst="rect">
              <a:avLst/>
            </a:prstGeom>
            <a:ln>
              <a:noFill/>
            </a:ln>
            <a:extLst>
              <a:ext uri="{53640926-AAD7-44D8-BBD7-CCE9431645EC}">
                <a14:shadowObscured xmlns:a14="http://schemas.microsoft.com/office/drawing/2010/main"/>
              </a:ext>
            </a:extLst>
          </p:spPr>
        </p:pic>
        <p:cxnSp>
          <p:nvCxnSpPr>
            <p:cNvPr id="12" name="Straight Connector 11">
              <a:extLst>
                <a:ext uri="{FF2B5EF4-FFF2-40B4-BE49-F238E27FC236}">
                  <a16:creationId xmlns:a16="http://schemas.microsoft.com/office/drawing/2014/main" id="{1794D1A3-1EEE-9578-F9ED-D1337DD086CE}"/>
                </a:ext>
              </a:extLst>
            </p:cNvPr>
            <p:cNvCxnSpPr/>
            <p:nvPr/>
          </p:nvCxnSpPr>
          <p:spPr>
            <a:xfrm>
              <a:off x="2868292" y="3990448"/>
              <a:ext cx="456755" cy="0"/>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2DF6B9D7-05A9-B8FF-807D-5DA447F94371}"/>
                </a:ext>
              </a:extLst>
            </p:cNvPr>
            <p:cNvSpPr txBox="1"/>
            <p:nvPr/>
          </p:nvSpPr>
          <p:spPr>
            <a:xfrm>
              <a:off x="2790579" y="3649494"/>
              <a:ext cx="612179" cy="305093"/>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1mm</a:t>
              </a:r>
            </a:p>
          </p:txBody>
        </p:sp>
      </p:grpSp>
      <p:graphicFrame>
        <p:nvGraphicFramePr>
          <p:cNvPr id="28" name="Table 28">
            <a:extLst>
              <a:ext uri="{FF2B5EF4-FFF2-40B4-BE49-F238E27FC236}">
                <a16:creationId xmlns:a16="http://schemas.microsoft.com/office/drawing/2014/main" id="{9B9C8DB2-21BA-C50C-2463-1BE913D5BB36}"/>
              </a:ext>
            </a:extLst>
          </p:cNvPr>
          <p:cNvGraphicFramePr>
            <a:graphicFrameLocks noGrp="1"/>
          </p:cNvGraphicFramePr>
          <p:nvPr>
            <p:extLst>
              <p:ext uri="{D42A27DB-BD31-4B8C-83A1-F6EECF244321}">
                <p14:modId xmlns:p14="http://schemas.microsoft.com/office/powerpoint/2010/main" val="2562996648"/>
              </p:ext>
            </p:extLst>
          </p:nvPr>
        </p:nvGraphicFramePr>
        <p:xfrm>
          <a:off x="7547023" y="1957650"/>
          <a:ext cx="4161420" cy="4295861"/>
        </p:xfrm>
        <a:graphic>
          <a:graphicData uri="http://schemas.openxmlformats.org/drawingml/2006/table">
            <a:tbl>
              <a:tblPr firstRow="1" bandRow="1">
                <a:tableStyleId>{5C22544A-7EE6-4342-B048-85BDC9FD1C3A}</a:tableStyleId>
              </a:tblPr>
              <a:tblGrid>
                <a:gridCol w="2080710">
                  <a:extLst>
                    <a:ext uri="{9D8B030D-6E8A-4147-A177-3AD203B41FA5}">
                      <a16:colId xmlns:a16="http://schemas.microsoft.com/office/drawing/2014/main" val="344000446"/>
                    </a:ext>
                  </a:extLst>
                </a:gridCol>
                <a:gridCol w="2080710">
                  <a:extLst>
                    <a:ext uri="{9D8B030D-6E8A-4147-A177-3AD203B41FA5}">
                      <a16:colId xmlns:a16="http://schemas.microsoft.com/office/drawing/2014/main" val="1224268353"/>
                    </a:ext>
                  </a:extLst>
                </a:gridCol>
              </a:tblGrid>
              <a:tr h="593250">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Aluminium sheet thickness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0.5mm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83297"/>
                  </a:ext>
                </a:extLst>
              </a:tr>
              <a:tr h="593250">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Inconel sheet thickness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0.5mm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296397"/>
                  </a:ext>
                </a:extLst>
              </a:tr>
              <a:tr h="593250">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Pulse 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5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88262"/>
                  </a:ext>
                </a:extLst>
              </a:tr>
              <a:tr h="593250">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Duty 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60 %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2638292"/>
                  </a:ext>
                </a:extLst>
              </a:tr>
              <a:tr h="642701">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Ultrasonic vibration 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28 kHz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1607933"/>
                  </a:ext>
                </a:extLst>
              </a:tr>
              <a:tr h="593250">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Inter Electrode gap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0.2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175874"/>
                  </a:ext>
                </a:extLst>
              </a:tr>
              <a:tr h="593250">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Electrolyte conc.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r>
                        <a:rPr lang="en-IN" sz="1800" b="0" kern="1200" dirty="0">
                          <a:solidFill>
                            <a:schemeClr val="tx1"/>
                          </a:solidFill>
                          <a:latin typeface="Times New Roman" panose="02020603050405020304" pitchFamily="18" charset="0"/>
                          <a:ea typeface="+mn-ea"/>
                          <a:cs typeface="Times New Roman" panose="02020603050405020304" pitchFamily="18" charset="0"/>
                        </a:rPr>
                        <a:t>30 gm/litre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9968605"/>
                  </a:ext>
                </a:extLst>
              </a:tr>
            </a:tbl>
          </a:graphicData>
        </a:graphic>
      </p:graphicFrame>
      <p:sp>
        <p:nvSpPr>
          <p:cNvPr id="32" name="TextBox 31">
            <a:extLst>
              <a:ext uri="{FF2B5EF4-FFF2-40B4-BE49-F238E27FC236}">
                <a16:creationId xmlns:a16="http://schemas.microsoft.com/office/drawing/2014/main" id="{8E768D43-1DFA-E21C-53CA-55048623BB70}"/>
              </a:ext>
            </a:extLst>
          </p:cNvPr>
          <p:cNvSpPr txBox="1"/>
          <p:nvPr/>
        </p:nvSpPr>
        <p:spPr>
          <a:xfrm>
            <a:off x="8369007" y="6301976"/>
            <a:ext cx="2374368"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Process parameters</a:t>
            </a:r>
          </a:p>
        </p:txBody>
      </p:sp>
      <p:grpSp>
        <p:nvGrpSpPr>
          <p:cNvPr id="9" name="Group 8">
            <a:extLst>
              <a:ext uri="{FF2B5EF4-FFF2-40B4-BE49-F238E27FC236}">
                <a16:creationId xmlns:a16="http://schemas.microsoft.com/office/drawing/2014/main" id="{FAAA7D33-5D72-4974-0D89-8DBA6C753ACC}"/>
              </a:ext>
            </a:extLst>
          </p:cNvPr>
          <p:cNvGrpSpPr/>
          <p:nvPr/>
        </p:nvGrpSpPr>
        <p:grpSpPr>
          <a:xfrm>
            <a:off x="4703298" y="4792906"/>
            <a:ext cx="1925156" cy="1374614"/>
            <a:chOff x="4718416" y="4597208"/>
            <a:chExt cx="1925156" cy="1374614"/>
          </a:xfrm>
        </p:grpSpPr>
        <p:pic>
          <p:nvPicPr>
            <p:cNvPr id="7" name="Picture 6">
              <a:extLst>
                <a:ext uri="{FF2B5EF4-FFF2-40B4-BE49-F238E27FC236}">
                  <a16:creationId xmlns:a16="http://schemas.microsoft.com/office/drawing/2014/main" id="{D7ACD653-E8D5-F9D4-F3C0-52C70D7D2E8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9000"/>
                      </a14:imgEffect>
                      <a14:imgEffect>
                        <a14:colorTemperature colorTemp="6104"/>
                      </a14:imgEffect>
                      <a14:imgEffect>
                        <a14:saturation sat="101000"/>
                      </a14:imgEffect>
                      <a14:imgEffect>
                        <a14:brightnessContrast bright="2000" contrast="-34000"/>
                      </a14:imgEffect>
                    </a14:imgLayer>
                  </a14:imgProps>
                </a:ext>
                <a:ext uri="{28A0092B-C50C-407E-A947-70E740481C1C}">
                  <a14:useLocalDpi xmlns:a14="http://schemas.microsoft.com/office/drawing/2010/main" val="0"/>
                </a:ext>
              </a:extLst>
            </a:blip>
            <a:stretch>
              <a:fillRect/>
            </a:stretch>
          </p:blipFill>
          <p:spPr>
            <a:xfrm>
              <a:off x="4718416" y="4597208"/>
              <a:ext cx="1925156" cy="1374614"/>
            </a:xfrm>
            <a:prstGeom prst="rect">
              <a:avLst/>
            </a:prstGeom>
          </p:spPr>
        </p:pic>
        <p:cxnSp>
          <p:nvCxnSpPr>
            <p:cNvPr id="38" name="Straight Connector 37">
              <a:extLst>
                <a:ext uri="{FF2B5EF4-FFF2-40B4-BE49-F238E27FC236}">
                  <a16:creationId xmlns:a16="http://schemas.microsoft.com/office/drawing/2014/main" id="{559B8F5F-B239-D1CB-65F9-26F60ED1C00B}"/>
                </a:ext>
              </a:extLst>
            </p:cNvPr>
            <p:cNvCxnSpPr/>
            <p:nvPr/>
          </p:nvCxnSpPr>
          <p:spPr>
            <a:xfrm>
              <a:off x="6096223" y="5858759"/>
              <a:ext cx="456755" cy="0"/>
            </a:xfrm>
            <a:prstGeom prst="line">
              <a:avLst/>
            </a:prstGeom>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7ADAFC1C-3C36-4AEC-156C-172060A63B18}"/>
                </a:ext>
              </a:extLst>
            </p:cNvPr>
            <p:cNvSpPr txBox="1"/>
            <p:nvPr/>
          </p:nvSpPr>
          <p:spPr>
            <a:xfrm>
              <a:off x="5992902" y="5522360"/>
              <a:ext cx="612179" cy="305093"/>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1mm</a:t>
              </a:r>
            </a:p>
          </p:txBody>
        </p:sp>
      </p:grpSp>
      <p:grpSp>
        <p:nvGrpSpPr>
          <p:cNvPr id="8" name="Group 7">
            <a:extLst>
              <a:ext uri="{FF2B5EF4-FFF2-40B4-BE49-F238E27FC236}">
                <a16:creationId xmlns:a16="http://schemas.microsoft.com/office/drawing/2014/main" id="{FE69D83E-6E75-AE91-00E6-D8FE73BB3BCB}"/>
              </a:ext>
            </a:extLst>
          </p:cNvPr>
          <p:cNvGrpSpPr/>
          <p:nvPr/>
        </p:nvGrpSpPr>
        <p:grpSpPr>
          <a:xfrm>
            <a:off x="4703299" y="2720286"/>
            <a:ext cx="1925155" cy="1571872"/>
            <a:chOff x="4718417" y="2602473"/>
            <a:chExt cx="1925155" cy="1571872"/>
          </a:xfrm>
        </p:grpSpPr>
        <p:pic>
          <p:nvPicPr>
            <p:cNvPr id="10" name="Picture 9">
              <a:extLst>
                <a:ext uri="{FF2B5EF4-FFF2-40B4-BE49-F238E27FC236}">
                  <a16:creationId xmlns:a16="http://schemas.microsoft.com/office/drawing/2014/main" id="{09C89F52-AAAF-9C0D-528A-1C1BBC9F39CF}"/>
                </a:ext>
              </a:extLst>
            </p:cNvPr>
            <p:cNvPicPr>
              <a:picLocks noChangeAspect="1"/>
            </p:cNvPicPr>
            <p:nvPr/>
          </p:nvPicPr>
          <p:blipFill rotWithShape="1">
            <a:blip r:embed="rId5">
              <a:extLst>
                <a:ext uri="{28A0092B-C50C-407E-A947-70E740481C1C}">
                  <a14:useLocalDpi xmlns:a14="http://schemas.microsoft.com/office/drawing/2010/main" val="0"/>
                </a:ext>
              </a:extLst>
            </a:blip>
            <a:srcRect r="7829" b="9191"/>
            <a:stretch/>
          </p:blipFill>
          <p:spPr>
            <a:xfrm>
              <a:off x="4718417" y="2602473"/>
              <a:ext cx="1925155" cy="1571872"/>
            </a:xfrm>
            <a:prstGeom prst="rect">
              <a:avLst/>
            </a:prstGeom>
          </p:spPr>
        </p:pic>
        <p:cxnSp>
          <p:nvCxnSpPr>
            <p:cNvPr id="36" name="Straight Connector 35">
              <a:extLst>
                <a:ext uri="{FF2B5EF4-FFF2-40B4-BE49-F238E27FC236}">
                  <a16:creationId xmlns:a16="http://schemas.microsoft.com/office/drawing/2014/main" id="{31AF37FF-D891-F72A-9E93-D2FC49170775}"/>
                </a:ext>
              </a:extLst>
            </p:cNvPr>
            <p:cNvCxnSpPr/>
            <p:nvPr/>
          </p:nvCxnSpPr>
          <p:spPr>
            <a:xfrm>
              <a:off x="5944344" y="3978985"/>
              <a:ext cx="456755" cy="0"/>
            </a:xfrm>
            <a:prstGeom prst="line">
              <a:avLst/>
            </a:prstGeom>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BB0CEC1A-A350-4003-E42B-45D5F3DA147A}"/>
                </a:ext>
              </a:extLst>
            </p:cNvPr>
            <p:cNvSpPr txBox="1"/>
            <p:nvPr/>
          </p:nvSpPr>
          <p:spPr>
            <a:xfrm>
              <a:off x="5866631" y="3646957"/>
              <a:ext cx="612179" cy="305093"/>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1mm</a:t>
              </a:r>
            </a:p>
          </p:txBody>
        </p:sp>
      </p:grpSp>
      <p:grpSp>
        <p:nvGrpSpPr>
          <p:cNvPr id="43" name="Group 42">
            <a:extLst>
              <a:ext uri="{FF2B5EF4-FFF2-40B4-BE49-F238E27FC236}">
                <a16:creationId xmlns:a16="http://schemas.microsoft.com/office/drawing/2014/main" id="{A9A80FBB-D87C-FEAD-E300-A84E001645B3}"/>
              </a:ext>
            </a:extLst>
          </p:cNvPr>
          <p:cNvGrpSpPr/>
          <p:nvPr/>
        </p:nvGrpSpPr>
        <p:grpSpPr>
          <a:xfrm>
            <a:off x="1366892" y="4783190"/>
            <a:ext cx="2058693" cy="1384330"/>
            <a:chOff x="1388524" y="4594578"/>
            <a:chExt cx="2058693" cy="1384330"/>
          </a:xfrm>
        </p:grpSpPr>
        <p:pic>
          <p:nvPicPr>
            <p:cNvPr id="20" name="Picture 19">
              <a:extLst>
                <a:ext uri="{FF2B5EF4-FFF2-40B4-BE49-F238E27FC236}">
                  <a16:creationId xmlns:a16="http://schemas.microsoft.com/office/drawing/2014/main" id="{24F6C251-1A03-FBD8-0886-AF944134049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785" t="28358" r="12286"/>
            <a:stretch/>
          </p:blipFill>
          <p:spPr>
            <a:xfrm>
              <a:off x="1388524" y="4594578"/>
              <a:ext cx="2058693" cy="1384330"/>
            </a:xfrm>
            <a:prstGeom prst="rect">
              <a:avLst/>
            </a:prstGeom>
          </p:spPr>
        </p:pic>
        <p:cxnSp>
          <p:nvCxnSpPr>
            <p:cNvPr id="37" name="Straight Connector 36">
              <a:extLst>
                <a:ext uri="{FF2B5EF4-FFF2-40B4-BE49-F238E27FC236}">
                  <a16:creationId xmlns:a16="http://schemas.microsoft.com/office/drawing/2014/main" id="{B712CB10-FCE4-0EA5-6576-CACACBCDDAEA}"/>
                </a:ext>
              </a:extLst>
            </p:cNvPr>
            <p:cNvCxnSpPr/>
            <p:nvPr/>
          </p:nvCxnSpPr>
          <p:spPr>
            <a:xfrm>
              <a:off x="2868292" y="5875518"/>
              <a:ext cx="456755" cy="0"/>
            </a:xfrm>
            <a:prstGeom prst="line">
              <a:avLst/>
            </a:prstGeom>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7D0B02E5-B6E9-73CE-6C03-5B46212C8FBE}"/>
                </a:ext>
              </a:extLst>
            </p:cNvPr>
            <p:cNvSpPr txBox="1"/>
            <p:nvPr/>
          </p:nvSpPr>
          <p:spPr>
            <a:xfrm>
              <a:off x="2786548" y="5522361"/>
              <a:ext cx="612179" cy="305093"/>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1mm</a:t>
              </a:r>
            </a:p>
          </p:txBody>
        </p:sp>
      </p:grpSp>
    </p:spTree>
    <p:extLst>
      <p:ext uri="{BB962C8B-B14F-4D97-AF65-F5344CB8AC3E}">
        <p14:creationId xmlns:p14="http://schemas.microsoft.com/office/powerpoint/2010/main" val="272059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AD1B0B-A1DD-658D-5F69-EB6914435151}"/>
              </a:ext>
            </a:extLst>
          </p:cNvPr>
          <p:cNvSpPr>
            <a:spLocks noGrp="1"/>
          </p:cNvSpPr>
          <p:nvPr>
            <p:ph type="sldNum" sz="quarter" idx="12"/>
          </p:nvPr>
        </p:nvSpPr>
        <p:spPr>
          <a:xfrm>
            <a:off x="11139490" y="6492875"/>
            <a:ext cx="1052510" cy="365125"/>
          </a:xfrm>
        </p:spPr>
        <p:txBody>
          <a:bodyPr/>
          <a:lstStyle/>
          <a:p>
            <a:fld id="{CF565DC8-7126-4D81-8F60-60703EC8A2BD}" type="slidenum">
              <a:rPr lang="en-IN" sz="1800" smtClean="0"/>
              <a:t>21</a:t>
            </a:fld>
            <a:endParaRPr lang="en-IN" sz="1800"/>
          </a:p>
        </p:txBody>
      </p:sp>
      <p:sp>
        <p:nvSpPr>
          <p:cNvPr id="3" name="Content Placeholder 2">
            <a:extLst>
              <a:ext uri="{FF2B5EF4-FFF2-40B4-BE49-F238E27FC236}">
                <a16:creationId xmlns:a16="http://schemas.microsoft.com/office/drawing/2014/main" id="{B3A70F8E-2FDF-C93E-9F39-031989C75CF7}"/>
              </a:ext>
            </a:extLst>
          </p:cNvPr>
          <p:cNvSpPr>
            <a:spLocks noGrp="1"/>
          </p:cNvSpPr>
          <p:nvPr>
            <p:ph idx="4294967295"/>
          </p:nvPr>
        </p:nvSpPr>
        <p:spPr>
          <a:xfrm>
            <a:off x="245533" y="4209434"/>
            <a:ext cx="11651093" cy="2638198"/>
          </a:xfrm>
        </p:spPr>
        <p:txBody>
          <a:bodyPr>
            <a:normAutofit/>
          </a:bodyPr>
          <a:lstStyle/>
          <a:p>
            <a:pPr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With increase in pulse frequency, the time for anodic dissolution decreases, which causes a reduction in MRR</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 duty cycle increases, percentage of pulse on-time increases and more pulse on time means more MRR</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With an increase in vibration frequency, amplitude of vibration decreases, so MRR eventually decreases</a:t>
            </a:r>
            <a:endParaRPr lang="en-IN"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Aluminium has higher tendency than Inconel to form ions and thus Al comes out much easily in ECM process</a:t>
            </a:r>
            <a:r>
              <a:rPr lang="en-IN" sz="2000" dirty="0">
                <a:latin typeface="Times New Roman" panose="02020603050405020304" pitchFamily="18" charset="0"/>
                <a:cs typeface="Times New Roman" panose="02020603050405020304" pitchFamily="18" charset="0"/>
              </a:rPr>
              <a:t>.</a:t>
            </a:r>
          </a:p>
        </p:txBody>
      </p:sp>
      <p:grpSp>
        <p:nvGrpSpPr>
          <p:cNvPr id="11" name="Group 10">
            <a:extLst>
              <a:ext uri="{FF2B5EF4-FFF2-40B4-BE49-F238E27FC236}">
                <a16:creationId xmlns:a16="http://schemas.microsoft.com/office/drawing/2014/main" id="{D85B88D7-C9E0-BDA8-4EB2-7CD3D3A17D3C}"/>
              </a:ext>
            </a:extLst>
          </p:cNvPr>
          <p:cNvGrpSpPr/>
          <p:nvPr/>
        </p:nvGrpSpPr>
        <p:grpSpPr>
          <a:xfrm>
            <a:off x="1556071" y="1232682"/>
            <a:ext cx="9002229" cy="3146029"/>
            <a:chOff x="1594885" y="1927524"/>
            <a:chExt cx="9002229" cy="3146029"/>
          </a:xfrm>
        </p:grpSpPr>
        <p:pic>
          <p:nvPicPr>
            <p:cNvPr id="6" name="Picture 5">
              <a:extLst>
                <a:ext uri="{FF2B5EF4-FFF2-40B4-BE49-F238E27FC236}">
                  <a16:creationId xmlns:a16="http://schemas.microsoft.com/office/drawing/2014/main" id="{C4494321-474F-FABE-AEB5-DD37E9555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85" y="1927524"/>
              <a:ext cx="9002229" cy="2807475"/>
            </a:xfrm>
            <a:prstGeom prst="rect">
              <a:avLst/>
            </a:prstGeom>
          </p:spPr>
        </p:pic>
        <p:sp>
          <p:nvSpPr>
            <p:cNvPr id="9" name="TextBox 8">
              <a:extLst>
                <a:ext uri="{FF2B5EF4-FFF2-40B4-BE49-F238E27FC236}">
                  <a16:creationId xmlns:a16="http://schemas.microsoft.com/office/drawing/2014/main" id="{1C7BEADC-B5B9-2EB6-3D27-14E0064BD476}"/>
                </a:ext>
              </a:extLst>
            </p:cNvPr>
            <p:cNvSpPr txBox="1"/>
            <p:nvPr/>
          </p:nvSpPr>
          <p:spPr>
            <a:xfrm>
              <a:off x="3537125" y="4734999"/>
              <a:ext cx="4581191" cy="338554"/>
            </a:xfrm>
            <a:prstGeom prst="rect">
              <a:avLst/>
            </a:prstGeom>
            <a:noFill/>
          </p:spPr>
          <p:txBody>
            <a:bodyPr wrap="none" rtlCol="0">
              <a:spAutoFit/>
            </a:bodyPr>
            <a:lstStyle/>
            <a:p>
              <a:r>
                <a:rPr lang="en-IN" sz="16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Fig</a:t>
              </a:r>
              <a:r>
                <a:rPr lang="en-IN"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Effects of the individual parameters on the MRR</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B4626732-903C-1C7F-954D-CE4C9B111A32}"/>
              </a:ext>
            </a:extLst>
          </p:cNvPr>
          <p:cNvSpPr txBox="1"/>
          <p:nvPr/>
        </p:nvSpPr>
        <p:spPr>
          <a:xfrm>
            <a:off x="643467" y="643467"/>
            <a:ext cx="8228663" cy="523220"/>
          </a:xfrm>
          <a:prstGeom prst="rect">
            <a:avLst/>
          </a:prstGeom>
          <a:noFill/>
        </p:spPr>
        <p:txBody>
          <a:bodyPr wrap="none" rtlCol="0">
            <a:spAutoFit/>
          </a:bodyPr>
          <a:lstStyle/>
          <a:p>
            <a:r>
              <a:rPr lang="en-IN" sz="2800" dirty="0">
                <a:latin typeface="Times New Roman" panose="02020603050405020304" pitchFamily="18" charset="0"/>
                <a:cs typeface="Times New Roman" panose="02020603050405020304" pitchFamily="18" charset="0"/>
              </a:rPr>
              <a:t>EFFECT ON INDIVIDUAL PARAMETERS ON MRR</a:t>
            </a:r>
            <a:endParaRPr lang="en-IN" sz="2800" dirty="0"/>
          </a:p>
        </p:txBody>
      </p:sp>
    </p:spTree>
    <p:extLst>
      <p:ext uri="{BB962C8B-B14F-4D97-AF65-F5344CB8AC3E}">
        <p14:creationId xmlns:p14="http://schemas.microsoft.com/office/powerpoint/2010/main" val="4090932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98B8-2147-CD10-24B5-5430F636BDC5}"/>
              </a:ext>
            </a:extLst>
          </p:cNvPr>
          <p:cNvSpPr>
            <a:spLocks noGrp="1"/>
          </p:cNvSpPr>
          <p:nvPr>
            <p:ph type="title"/>
          </p:nvPr>
        </p:nvSpPr>
        <p:spPr>
          <a:xfrm>
            <a:off x="581192" y="536738"/>
            <a:ext cx="11029616" cy="1013800"/>
          </a:xfrm>
        </p:spPr>
        <p:txBody>
          <a:bodyPr/>
          <a:lstStyle/>
          <a:p>
            <a:r>
              <a:rPr lang="en-IN" dirty="0">
                <a:latin typeface="Times New Roman" panose="02020603050405020304" pitchFamily="18" charset="0"/>
                <a:cs typeface="Times New Roman" panose="02020603050405020304" pitchFamily="18" charset="0"/>
              </a:rPr>
              <a:t>Experimental vs theoretical % change in mrr </a:t>
            </a:r>
          </a:p>
        </p:txBody>
      </p:sp>
      <p:sp>
        <p:nvSpPr>
          <p:cNvPr id="4" name="Slide Number Placeholder 3">
            <a:extLst>
              <a:ext uri="{FF2B5EF4-FFF2-40B4-BE49-F238E27FC236}">
                <a16:creationId xmlns:a16="http://schemas.microsoft.com/office/drawing/2014/main" id="{B1E4D66F-B9AA-FF44-7E0C-42E2E1A29D05}"/>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22</a:t>
            </a:fld>
            <a:endParaRPr lang="en-IN" sz="1800"/>
          </a:p>
        </p:txBody>
      </p:sp>
      <p:graphicFrame>
        <p:nvGraphicFramePr>
          <p:cNvPr id="5" name="Table 4">
            <a:extLst>
              <a:ext uri="{FF2B5EF4-FFF2-40B4-BE49-F238E27FC236}">
                <a16:creationId xmlns:a16="http://schemas.microsoft.com/office/drawing/2014/main" id="{97B9C670-3A67-989F-32B4-71B589AB72A7}"/>
              </a:ext>
            </a:extLst>
          </p:cNvPr>
          <p:cNvGraphicFramePr>
            <a:graphicFrameLocks noGrp="1"/>
          </p:cNvGraphicFramePr>
          <p:nvPr>
            <p:extLst>
              <p:ext uri="{D42A27DB-BD31-4B8C-83A1-F6EECF244321}">
                <p14:modId xmlns:p14="http://schemas.microsoft.com/office/powerpoint/2010/main" val="3427399809"/>
              </p:ext>
            </p:extLst>
          </p:nvPr>
        </p:nvGraphicFramePr>
        <p:xfrm>
          <a:off x="681809" y="2739216"/>
          <a:ext cx="10828382" cy="2164962"/>
        </p:xfrm>
        <a:graphic>
          <a:graphicData uri="http://schemas.openxmlformats.org/drawingml/2006/table">
            <a:tbl>
              <a:tblPr firstRow="1" firstCol="1" bandRow="1">
                <a:tableStyleId>{5C22544A-7EE6-4342-B048-85BDC9FD1C3A}</a:tableStyleId>
              </a:tblPr>
              <a:tblGrid>
                <a:gridCol w="1712600">
                  <a:extLst>
                    <a:ext uri="{9D8B030D-6E8A-4147-A177-3AD203B41FA5}">
                      <a16:colId xmlns:a16="http://schemas.microsoft.com/office/drawing/2014/main" val="278962463"/>
                    </a:ext>
                  </a:extLst>
                </a:gridCol>
                <a:gridCol w="1348033">
                  <a:extLst>
                    <a:ext uri="{9D8B030D-6E8A-4147-A177-3AD203B41FA5}">
                      <a16:colId xmlns:a16="http://schemas.microsoft.com/office/drawing/2014/main" val="286619802"/>
                    </a:ext>
                  </a:extLst>
                </a:gridCol>
                <a:gridCol w="1923068">
                  <a:extLst>
                    <a:ext uri="{9D8B030D-6E8A-4147-A177-3AD203B41FA5}">
                      <a16:colId xmlns:a16="http://schemas.microsoft.com/office/drawing/2014/main" val="390281169"/>
                    </a:ext>
                  </a:extLst>
                </a:gridCol>
                <a:gridCol w="2309567">
                  <a:extLst>
                    <a:ext uri="{9D8B030D-6E8A-4147-A177-3AD203B41FA5}">
                      <a16:colId xmlns:a16="http://schemas.microsoft.com/office/drawing/2014/main" val="3367837080"/>
                    </a:ext>
                  </a:extLst>
                </a:gridCol>
                <a:gridCol w="1989056">
                  <a:extLst>
                    <a:ext uri="{9D8B030D-6E8A-4147-A177-3AD203B41FA5}">
                      <a16:colId xmlns:a16="http://schemas.microsoft.com/office/drawing/2014/main" val="3546855301"/>
                    </a:ext>
                  </a:extLst>
                </a:gridCol>
                <a:gridCol w="1546058">
                  <a:extLst>
                    <a:ext uri="{9D8B030D-6E8A-4147-A177-3AD203B41FA5}">
                      <a16:colId xmlns:a16="http://schemas.microsoft.com/office/drawing/2014/main" val="1439617196"/>
                    </a:ext>
                  </a:extLst>
                </a:gridCol>
              </a:tblGrid>
              <a:tr h="626234">
                <a:tc>
                  <a:txBody>
                    <a:bodyPr/>
                    <a:lstStyle/>
                    <a:p>
                      <a:pPr marL="0" algn="ctr">
                        <a:lnSpc>
                          <a:spcPct val="107000"/>
                        </a:lnSpc>
                      </a:pPr>
                      <a:r>
                        <a:rPr lang="en-US" sz="1600">
                          <a:effectLst/>
                        </a:rPr>
                        <a:t>Pulse Frequency</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algn="ctr">
                        <a:lnSpc>
                          <a:spcPct val="107000"/>
                        </a:lnSpc>
                      </a:pPr>
                      <a:r>
                        <a:rPr lang="en-US" sz="1600">
                          <a:effectLst/>
                        </a:rPr>
                        <a:t>Duty Cycle</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algn="ctr">
                        <a:lnSpc>
                          <a:spcPct val="107000"/>
                        </a:lnSpc>
                      </a:pPr>
                      <a:r>
                        <a:rPr lang="en-US" sz="1600" dirty="0">
                          <a:effectLst/>
                        </a:rPr>
                        <a:t>Experimental MRR (Al)</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algn="ctr">
                        <a:lnSpc>
                          <a:spcPct val="107000"/>
                        </a:lnSpc>
                      </a:pPr>
                      <a:r>
                        <a:rPr lang="en-US" sz="1600" dirty="0">
                          <a:effectLst/>
                        </a:rPr>
                        <a:t>Experimental</a:t>
                      </a:r>
                      <a:endParaRPr lang="en-IN" sz="1400" dirty="0">
                        <a:effectLst/>
                      </a:endParaRPr>
                    </a:p>
                    <a:p>
                      <a:pPr marL="0" algn="ctr">
                        <a:lnSpc>
                          <a:spcPct val="107000"/>
                        </a:lnSpc>
                      </a:pPr>
                      <a:r>
                        <a:rPr lang="en-US" sz="1600" dirty="0">
                          <a:effectLst/>
                        </a:rPr>
                        <a:t>MRR (Inconel)</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algn="ctr">
                        <a:lnSpc>
                          <a:spcPct val="107000"/>
                        </a:lnSpc>
                      </a:pPr>
                      <a:r>
                        <a:rPr lang="en-US" sz="1600">
                          <a:effectLst/>
                        </a:rPr>
                        <a:t>Experimental % change</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algn="ctr">
                        <a:lnSpc>
                          <a:spcPct val="107000"/>
                        </a:lnSpc>
                        <a:spcAft>
                          <a:spcPts val="800"/>
                        </a:spcAft>
                      </a:pPr>
                      <a:r>
                        <a:rPr lang="en-US" sz="1600" dirty="0">
                          <a:effectLst/>
                        </a:rPr>
                        <a:t>Theoretical% change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25818634"/>
                  </a:ext>
                </a:extLst>
              </a:tr>
              <a:tr h="384682">
                <a:tc>
                  <a:txBody>
                    <a:bodyPr/>
                    <a:lstStyle/>
                    <a:p>
                      <a:pPr marL="457200" algn="ctr">
                        <a:lnSpc>
                          <a:spcPct val="107000"/>
                        </a:lnSpc>
                      </a:pPr>
                      <a:r>
                        <a:rPr lang="en-US" sz="1600">
                          <a:effectLst/>
                        </a:rPr>
                        <a:t>0.5</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dirty="0">
                          <a:effectLst/>
                        </a:rPr>
                        <a:t>80</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dirty="0">
                          <a:effectLst/>
                        </a:rPr>
                        <a:t>0.271</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dirty="0">
                          <a:effectLst/>
                        </a:rPr>
                        <a:t>0.246</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a:effectLst/>
                        </a:rPr>
                        <a:t>9.2</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US" sz="1600" dirty="0">
                          <a:effectLst/>
                        </a:rPr>
                        <a:t>8.6</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4262755"/>
                  </a:ext>
                </a:extLst>
              </a:tr>
              <a:tr h="384682">
                <a:tc>
                  <a:txBody>
                    <a:bodyPr/>
                    <a:lstStyle/>
                    <a:p>
                      <a:pPr marL="457200" algn="ctr">
                        <a:lnSpc>
                          <a:spcPct val="107000"/>
                        </a:lnSpc>
                      </a:pPr>
                      <a:r>
                        <a:rPr lang="en-US" sz="1600">
                          <a:effectLst/>
                        </a:rPr>
                        <a:t>0.5</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60</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a:effectLst/>
                        </a:rPr>
                        <a:t>0.246</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a:effectLst/>
                        </a:rPr>
                        <a:t>0.224</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a:effectLst/>
                        </a:rPr>
                        <a:t>8.1</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US" sz="1600">
                          <a:effectLst/>
                        </a:rPr>
                        <a:t>7.5</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7301497"/>
                  </a:ext>
                </a:extLst>
              </a:tr>
              <a:tr h="384682">
                <a:tc>
                  <a:txBody>
                    <a:bodyPr/>
                    <a:lstStyle/>
                    <a:p>
                      <a:pPr marL="457200" algn="ctr">
                        <a:lnSpc>
                          <a:spcPct val="107000"/>
                        </a:lnSpc>
                      </a:pPr>
                      <a:r>
                        <a:rPr lang="en-US" sz="1600">
                          <a:effectLst/>
                        </a:rPr>
                        <a:t>50</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dirty="0">
                          <a:effectLst/>
                        </a:rPr>
                        <a:t>40</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a:effectLst/>
                        </a:rPr>
                        <a:t>0.191</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a:effectLst/>
                        </a:rPr>
                        <a:t>0.176</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a:effectLst/>
                        </a:rPr>
                        <a:t>7.8</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US" sz="1600">
                          <a:effectLst/>
                        </a:rPr>
                        <a:t>8.2</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8715751"/>
                  </a:ext>
                </a:extLst>
              </a:tr>
              <a:tr h="384682">
                <a:tc>
                  <a:txBody>
                    <a:bodyPr/>
                    <a:lstStyle/>
                    <a:p>
                      <a:pPr marL="457200" algn="ctr">
                        <a:lnSpc>
                          <a:spcPct val="107000"/>
                        </a:lnSpc>
                      </a:pPr>
                      <a:r>
                        <a:rPr lang="en-US" sz="1600">
                          <a:effectLst/>
                        </a:rPr>
                        <a:t>50</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60</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a:effectLst/>
                        </a:rPr>
                        <a:t>0.212</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dirty="0">
                          <a:effectLst/>
                        </a:rPr>
                        <a:t>0.197</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pPr>
                      <a:r>
                        <a:rPr lang="en-US" sz="1600">
                          <a:effectLst/>
                        </a:rPr>
                        <a:t>7.1</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US" sz="1600" dirty="0">
                          <a:effectLst/>
                        </a:rPr>
                        <a:t>7.6</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2484550"/>
                  </a:ext>
                </a:extLst>
              </a:tr>
            </a:tbl>
          </a:graphicData>
        </a:graphic>
      </p:graphicFrame>
      <p:sp>
        <p:nvSpPr>
          <p:cNvPr id="6" name="TextBox 5">
            <a:extLst>
              <a:ext uri="{FF2B5EF4-FFF2-40B4-BE49-F238E27FC236}">
                <a16:creationId xmlns:a16="http://schemas.microsoft.com/office/drawing/2014/main" id="{715F53A1-6C31-CEFE-279F-51FEEBFB282A}"/>
              </a:ext>
            </a:extLst>
          </p:cNvPr>
          <p:cNvSpPr txBox="1"/>
          <p:nvPr/>
        </p:nvSpPr>
        <p:spPr>
          <a:xfrm>
            <a:off x="681809" y="2265322"/>
            <a:ext cx="9004388" cy="369332"/>
          </a:xfrm>
          <a:prstGeom prst="rect">
            <a:avLst/>
          </a:prstGeom>
          <a:noFill/>
        </p:spPr>
        <p:txBody>
          <a:bodyPr wrap="none" rtlCol="0">
            <a:spAutoFit/>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Table. Comparing the Experimental and theoretical change in MRR for Aluminum and Inconel.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E21D2E-AB45-8F5A-909B-28BA96AF7543}"/>
              </a:ext>
            </a:extLst>
          </p:cNvPr>
          <p:cNvSpPr txBox="1"/>
          <p:nvPr/>
        </p:nvSpPr>
        <p:spPr>
          <a:xfrm>
            <a:off x="681809" y="5008740"/>
            <a:ext cx="10828382" cy="1421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000" dirty="0">
                <a:latin typeface="Times" panose="02020603050405020304" pitchFamily="18" charset="0"/>
                <a:cs typeface="Times" panose="02020603050405020304" pitchFamily="18" charset="0"/>
              </a:rPr>
              <a:t>All the theoretical values are calculated using the equation of MRR in Pulsed DC voltage</a:t>
            </a:r>
          </a:p>
          <a:p>
            <a:pPr marL="285750" indent="-285750">
              <a:lnSpc>
                <a:spcPct val="150000"/>
              </a:lnSpc>
              <a:buFont typeface="Arial" panose="020B0604020202020204" pitchFamily="34" charset="0"/>
              <a:buChar char="•"/>
            </a:pPr>
            <a:r>
              <a:rPr lang="en-IN" sz="2000" dirty="0">
                <a:latin typeface="Times" panose="02020603050405020304" pitchFamily="18" charset="0"/>
                <a:cs typeface="Times" panose="02020603050405020304" pitchFamily="18" charset="0"/>
              </a:rPr>
              <a:t>The theoretical percentage change and the experimental percentage change of MRR in case of Inconel and Aluminium followed a similar trend.</a:t>
            </a:r>
          </a:p>
        </p:txBody>
      </p:sp>
    </p:spTree>
    <p:extLst>
      <p:ext uri="{BB962C8B-B14F-4D97-AF65-F5344CB8AC3E}">
        <p14:creationId xmlns:p14="http://schemas.microsoft.com/office/powerpoint/2010/main" val="3324556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6553D3-A346-AA5C-D65D-5A81E714C276}"/>
              </a:ext>
            </a:extLst>
          </p:cNvPr>
          <p:cNvSpPr>
            <a:spLocks noGrp="1"/>
          </p:cNvSpPr>
          <p:nvPr>
            <p:ph type="sldNum" sz="quarter" idx="12"/>
          </p:nvPr>
        </p:nvSpPr>
        <p:spPr>
          <a:xfrm>
            <a:off x="11134392" y="6476005"/>
            <a:ext cx="1052510" cy="365125"/>
          </a:xfrm>
        </p:spPr>
        <p:txBody>
          <a:bodyPr/>
          <a:lstStyle/>
          <a:p>
            <a:fld id="{CF565DC8-7126-4D81-8F60-60703EC8A2BD}" type="slidenum">
              <a:rPr lang="en-IN" sz="1800" smtClean="0"/>
              <a:t>23</a:t>
            </a:fld>
            <a:endParaRPr lang="en-IN" sz="1800" dirty="0"/>
          </a:p>
        </p:txBody>
      </p:sp>
      <p:sp>
        <p:nvSpPr>
          <p:cNvPr id="2" name="Title 1">
            <a:extLst>
              <a:ext uri="{FF2B5EF4-FFF2-40B4-BE49-F238E27FC236}">
                <a16:creationId xmlns:a16="http://schemas.microsoft.com/office/drawing/2014/main" id="{F06ADA12-4070-2445-FAF4-46FD0713B5E9}"/>
              </a:ext>
            </a:extLst>
          </p:cNvPr>
          <p:cNvSpPr>
            <a:spLocks noGrp="1"/>
          </p:cNvSpPr>
          <p:nvPr>
            <p:ph type="title" idx="4294967295"/>
          </p:nvPr>
        </p:nvSpPr>
        <p:spPr>
          <a:xfrm>
            <a:off x="0" y="395288"/>
            <a:ext cx="11029950" cy="1014412"/>
          </a:xfrm>
        </p:spPr>
        <p:txBody>
          <a:bodyPr/>
          <a:lstStyle/>
          <a:p>
            <a:r>
              <a:rPr lang="en-IN" dirty="0">
                <a:latin typeface="Times New Roman" panose="02020603050405020304" pitchFamily="18" charset="0"/>
                <a:cs typeface="Times New Roman" panose="02020603050405020304" pitchFamily="18" charset="0"/>
              </a:rPr>
              <a:t>Effect on individual parameters on Overcut</a:t>
            </a:r>
            <a:endParaRPr lang="en-IN" dirty="0"/>
          </a:p>
        </p:txBody>
      </p:sp>
      <p:sp>
        <p:nvSpPr>
          <p:cNvPr id="3" name="Content Placeholder 2">
            <a:extLst>
              <a:ext uri="{FF2B5EF4-FFF2-40B4-BE49-F238E27FC236}">
                <a16:creationId xmlns:a16="http://schemas.microsoft.com/office/drawing/2014/main" id="{8C8B3EC9-2B86-4CF2-18E5-F52224CA5E5D}"/>
              </a:ext>
            </a:extLst>
          </p:cNvPr>
          <p:cNvSpPr>
            <a:spLocks noGrp="1"/>
          </p:cNvSpPr>
          <p:nvPr>
            <p:ph idx="4294967295"/>
          </p:nvPr>
        </p:nvSpPr>
        <p:spPr>
          <a:xfrm>
            <a:off x="643467" y="4634166"/>
            <a:ext cx="10723793" cy="2180393"/>
          </a:xfrm>
        </p:spPr>
        <p:txBody>
          <a:bodyPr>
            <a:normAutofit/>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At lower frequency pulse duration is long so top surface is exposed for a longer time so more is the overcut at lower pulse frequency.</a:t>
            </a:r>
          </a:p>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Overcut increases with increase in the Duty cycle because of higher pulse energy (high pulse on time)</a:t>
            </a:r>
          </a:p>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 increase in ultrasonic frequency, decreases the amplitude of vibration and the hole diameter decreases so overcut also decreases.</a:t>
            </a:r>
          </a:p>
        </p:txBody>
      </p:sp>
      <p:grpSp>
        <p:nvGrpSpPr>
          <p:cNvPr id="11" name="Group 10">
            <a:extLst>
              <a:ext uri="{FF2B5EF4-FFF2-40B4-BE49-F238E27FC236}">
                <a16:creationId xmlns:a16="http://schemas.microsoft.com/office/drawing/2014/main" id="{71CFF376-B946-1C2F-8E0F-1AA485B69963}"/>
              </a:ext>
            </a:extLst>
          </p:cNvPr>
          <p:cNvGrpSpPr/>
          <p:nvPr/>
        </p:nvGrpSpPr>
        <p:grpSpPr>
          <a:xfrm>
            <a:off x="734103" y="1409700"/>
            <a:ext cx="10723793" cy="3179536"/>
            <a:chOff x="734103" y="2008509"/>
            <a:chExt cx="10723793" cy="3179536"/>
          </a:xfrm>
        </p:grpSpPr>
        <p:pic>
          <p:nvPicPr>
            <p:cNvPr id="8" name="Picture 7">
              <a:extLst>
                <a:ext uri="{FF2B5EF4-FFF2-40B4-BE49-F238E27FC236}">
                  <a16:creationId xmlns:a16="http://schemas.microsoft.com/office/drawing/2014/main" id="{E9D91F34-62DC-D3C5-D20A-75D1E2ABC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103" y="2008509"/>
              <a:ext cx="10723793" cy="2840982"/>
            </a:xfrm>
            <a:prstGeom prst="rect">
              <a:avLst/>
            </a:prstGeom>
          </p:spPr>
        </p:pic>
        <p:sp>
          <p:nvSpPr>
            <p:cNvPr id="9" name="TextBox 8">
              <a:extLst>
                <a:ext uri="{FF2B5EF4-FFF2-40B4-BE49-F238E27FC236}">
                  <a16:creationId xmlns:a16="http://schemas.microsoft.com/office/drawing/2014/main" id="{09E3D1CF-9BA8-1E0B-BECF-88EE22EF2865}"/>
                </a:ext>
              </a:extLst>
            </p:cNvPr>
            <p:cNvSpPr txBox="1"/>
            <p:nvPr/>
          </p:nvSpPr>
          <p:spPr>
            <a:xfrm>
              <a:off x="3809635" y="4849491"/>
              <a:ext cx="4095480" cy="338554"/>
            </a:xfrm>
            <a:prstGeom prst="rect">
              <a:avLst/>
            </a:prstGeom>
            <a:noFill/>
          </p:spPr>
          <p:txBody>
            <a:bodyPr wrap="none" rtlCol="0">
              <a:spAutoFit/>
            </a:bodyPr>
            <a:lstStyle/>
            <a:p>
              <a:r>
                <a:rPr lang="en-IN"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 Effect of individual parameters on Overcut</a:t>
              </a:r>
              <a:endParaRPr lang="en-IN" sz="1600" dirty="0">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6C24CD4C-939A-1FE5-536C-3E6CDE6F4109}"/>
              </a:ext>
            </a:extLst>
          </p:cNvPr>
          <p:cNvSpPr txBox="1"/>
          <p:nvPr/>
        </p:nvSpPr>
        <p:spPr>
          <a:xfrm>
            <a:off x="643467" y="643467"/>
            <a:ext cx="9127948" cy="523220"/>
          </a:xfrm>
          <a:prstGeom prst="rect">
            <a:avLst/>
          </a:prstGeom>
          <a:noFill/>
        </p:spPr>
        <p:txBody>
          <a:bodyPr wrap="none" rtlCol="0">
            <a:spAutoFit/>
          </a:bodyPr>
          <a:lstStyle/>
          <a:p>
            <a:r>
              <a:rPr lang="en-IN" sz="2800" dirty="0">
                <a:latin typeface="Times New Roman" panose="02020603050405020304" pitchFamily="18" charset="0"/>
                <a:cs typeface="Times New Roman" panose="02020603050405020304" pitchFamily="18" charset="0"/>
              </a:rPr>
              <a:t>EFFECT ON INDIVIDUAL PARAMETERS ON OVERCUT</a:t>
            </a:r>
            <a:endParaRPr lang="en-IN" sz="2800" dirty="0"/>
          </a:p>
        </p:txBody>
      </p:sp>
    </p:spTree>
    <p:extLst>
      <p:ext uri="{BB962C8B-B14F-4D97-AF65-F5344CB8AC3E}">
        <p14:creationId xmlns:p14="http://schemas.microsoft.com/office/powerpoint/2010/main" val="3043727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786A-5A30-4FE0-975A-6CAC6C96A06C}"/>
              </a:ext>
            </a:extLst>
          </p:cNvPr>
          <p:cNvSpPr>
            <a:spLocks noGrp="1"/>
          </p:cNvSpPr>
          <p:nvPr>
            <p:ph type="title"/>
          </p:nvPr>
        </p:nvSpPr>
        <p:spPr>
          <a:xfrm>
            <a:off x="500516" y="499050"/>
            <a:ext cx="11029616" cy="1013800"/>
          </a:xfrm>
        </p:spPr>
        <p:txBody>
          <a:bodyPr/>
          <a:lstStyle/>
          <a:p>
            <a:r>
              <a:rPr lang="en-IN" dirty="0">
                <a:latin typeface="Times New Roman" panose="02020603050405020304" pitchFamily="18" charset="0"/>
                <a:cs typeface="Times New Roman" panose="02020603050405020304" pitchFamily="18" charset="0"/>
              </a:rPr>
              <a:t>Optimisation through RSM</a:t>
            </a:r>
          </a:p>
        </p:txBody>
      </p:sp>
      <p:sp>
        <p:nvSpPr>
          <p:cNvPr id="4" name="Slide Number Placeholder 3">
            <a:extLst>
              <a:ext uri="{FF2B5EF4-FFF2-40B4-BE49-F238E27FC236}">
                <a16:creationId xmlns:a16="http://schemas.microsoft.com/office/drawing/2014/main" id="{26BFA348-DD22-427A-880E-BDE6913A7606}"/>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latin typeface="Times New Roman" panose="02020603050405020304" pitchFamily="18" charset="0"/>
                <a:cs typeface="Times New Roman" panose="02020603050405020304" pitchFamily="18" charset="0"/>
              </a:rPr>
              <a:t>24</a:t>
            </a:fld>
            <a:endParaRPr lang="en-IN" sz="180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582829E1-C1BC-4EF9-9D0B-6C431C8A1B2F}"/>
              </a:ext>
            </a:extLst>
          </p:cNvPr>
          <p:cNvSpPr/>
          <p:nvPr/>
        </p:nvSpPr>
        <p:spPr>
          <a:xfrm>
            <a:off x="406248" y="2540977"/>
            <a:ext cx="3049129" cy="5802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Identification of problem</a:t>
            </a:r>
          </a:p>
        </p:txBody>
      </p:sp>
      <p:sp>
        <p:nvSpPr>
          <p:cNvPr id="6" name="Rectangle: Rounded Corners 5">
            <a:extLst>
              <a:ext uri="{FF2B5EF4-FFF2-40B4-BE49-F238E27FC236}">
                <a16:creationId xmlns:a16="http://schemas.microsoft.com/office/drawing/2014/main" id="{88B9CF16-492A-43A0-81A5-DAE40B75CE5E}"/>
              </a:ext>
            </a:extLst>
          </p:cNvPr>
          <p:cNvSpPr/>
          <p:nvPr/>
        </p:nvSpPr>
        <p:spPr>
          <a:xfrm>
            <a:off x="4037751" y="2547760"/>
            <a:ext cx="3609474" cy="5802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Determination of the dependent variables (responses)</a:t>
            </a:r>
          </a:p>
        </p:txBody>
      </p:sp>
      <p:sp>
        <p:nvSpPr>
          <p:cNvPr id="7" name="Rectangle: Rounded Corners 6">
            <a:extLst>
              <a:ext uri="{FF2B5EF4-FFF2-40B4-BE49-F238E27FC236}">
                <a16:creationId xmlns:a16="http://schemas.microsoft.com/office/drawing/2014/main" id="{92932E96-9FCD-4688-A285-87668B5D7397}"/>
              </a:ext>
            </a:extLst>
          </p:cNvPr>
          <p:cNvSpPr/>
          <p:nvPr/>
        </p:nvSpPr>
        <p:spPr>
          <a:xfrm>
            <a:off x="8229599" y="2540977"/>
            <a:ext cx="3556153" cy="5802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Determination of the independent variable</a:t>
            </a:r>
          </a:p>
        </p:txBody>
      </p:sp>
      <p:sp>
        <p:nvSpPr>
          <p:cNvPr id="8" name="Rectangle: Rounded Corners 7">
            <a:extLst>
              <a:ext uri="{FF2B5EF4-FFF2-40B4-BE49-F238E27FC236}">
                <a16:creationId xmlns:a16="http://schemas.microsoft.com/office/drawing/2014/main" id="{AD0F77AB-0A1A-4BDC-ABAC-ECB103D34617}"/>
              </a:ext>
            </a:extLst>
          </p:cNvPr>
          <p:cNvSpPr/>
          <p:nvPr/>
        </p:nvSpPr>
        <p:spPr>
          <a:xfrm>
            <a:off x="8229599" y="3669130"/>
            <a:ext cx="3556153" cy="579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Decision of Factor levels</a:t>
            </a:r>
          </a:p>
        </p:txBody>
      </p:sp>
      <p:sp>
        <p:nvSpPr>
          <p:cNvPr id="9" name="Rectangle: Rounded Corners 8">
            <a:extLst>
              <a:ext uri="{FF2B5EF4-FFF2-40B4-BE49-F238E27FC236}">
                <a16:creationId xmlns:a16="http://schemas.microsoft.com/office/drawing/2014/main" id="{43A56B66-B33B-4FE6-9BC1-94860838AA57}"/>
              </a:ext>
            </a:extLst>
          </p:cNvPr>
          <p:cNvSpPr/>
          <p:nvPr/>
        </p:nvSpPr>
        <p:spPr>
          <a:xfrm>
            <a:off x="4037751" y="5865986"/>
            <a:ext cx="3609474" cy="579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Evaluation of the model</a:t>
            </a:r>
          </a:p>
        </p:txBody>
      </p:sp>
      <p:sp>
        <p:nvSpPr>
          <p:cNvPr id="10" name="Rectangle: Rounded Corners 9">
            <a:extLst>
              <a:ext uri="{FF2B5EF4-FFF2-40B4-BE49-F238E27FC236}">
                <a16:creationId xmlns:a16="http://schemas.microsoft.com/office/drawing/2014/main" id="{B418FCBE-1F82-4E42-BCBA-34499165E4FD}"/>
              </a:ext>
            </a:extLst>
          </p:cNvPr>
          <p:cNvSpPr/>
          <p:nvPr/>
        </p:nvSpPr>
        <p:spPr>
          <a:xfrm>
            <a:off x="8229597" y="5865985"/>
            <a:ext cx="3556153" cy="579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Running Experiment</a:t>
            </a:r>
          </a:p>
        </p:txBody>
      </p:sp>
      <p:sp>
        <p:nvSpPr>
          <p:cNvPr id="11" name="Rectangle: Rounded Corners 10">
            <a:extLst>
              <a:ext uri="{FF2B5EF4-FFF2-40B4-BE49-F238E27FC236}">
                <a16:creationId xmlns:a16="http://schemas.microsoft.com/office/drawing/2014/main" id="{A3C2EB06-073F-4CE7-AB68-941862FFCBB0}"/>
              </a:ext>
            </a:extLst>
          </p:cNvPr>
          <p:cNvSpPr/>
          <p:nvPr/>
        </p:nvSpPr>
        <p:spPr>
          <a:xfrm>
            <a:off x="8229598" y="4796706"/>
            <a:ext cx="3556153" cy="579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Selection of proper design</a:t>
            </a:r>
          </a:p>
        </p:txBody>
      </p:sp>
      <p:sp>
        <p:nvSpPr>
          <p:cNvPr id="12" name="Rectangle: Rounded Corners 11">
            <a:extLst>
              <a:ext uri="{FF2B5EF4-FFF2-40B4-BE49-F238E27FC236}">
                <a16:creationId xmlns:a16="http://schemas.microsoft.com/office/drawing/2014/main" id="{6309849D-DF46-4B4C-9ECB-E99FCD71D3B9}"/>
              </a:ext>
            </a:extLst>
          </p:cNvPr>
          <p:cNvSpPr/>
          <p:nvPr/>
        </p:nvSpPr>
        <p:spPr>
          <a:xfrm>
            <a:off x="406248" y="5852160"/>
            <a:ext cx="3049129" cy="593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ANOVA test to check the fitness of the model</a:t>
            </a:r>
          </a:p>
        </p:txBody>
      </p:sp>
      <p:sp>
        <p:nvSpPr>
          <p:cNvPr id="13" name="Rectangle: Rounded Corners 12">
            <a:extLst>
              <a:ext uri="{FF2B5EF4-FFF2-40B4-BE49-F238E27FC236}">
                <a16:creationId xmlns:a16="http://schemas.microsoft.com/office/drawing/2014/main" id="{8996A063-EE90-4637-98C5-657C10757E5D}"/>
              </a:ext>
            </a:extLst>
          </p:cNvPr>
          <p:cNvSpPr/>
          <p:nvPr/>
        </p:nvSpPr>
        <p:spPr>
          <a:xfrm>
            <a:off x="4868091" y="3682351"/>
            <a:ext cx="2779134" cy="579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Screening experiments</a:t>
            </a:r>
          </a:p>
        </p:txBody>
      </p:sp>
      <p:sp>
        <p:nvSpPr>
          <p:cNvPr id="14" name="Rectangle: Rounded Corners 13">
            <a:extLst>
              <a:ext uri="{FF2B5EF4-FFF2-40B4-BE49-F238E27FC236}">
                <a16:creationId xmlns:a16="http://schemas.microsoft.com/office/drawing/2014/main" id="{E14F4CD4-4028-4A02-8FE3-97E6E62C5F71}"/>
              </a:ext>
            </a:extLst>
          </p:cNvPr>
          <p:cNvSpPr/>
          <p:nvPr/>
        </p:nvSpPr>
        <p:spPr>
          <a:xfrm>
            <a:off x="4841430" y="4796706"/>
            <a:ext cx="2779134" cy="579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BBD, CCD, CCRD etc.</a:t>
            </a:r>
          </a:p>
        </p:txBody>
      </p:sp>
      <p:cxnSp>
        <p:nvCxnSpPr>
          <p:cNvPr id="16" name="Straight Arrow Connector 15">
            <a:extLst>
              <a:ext uri="{FF2B5EF4-FFF2-40B4-BE49-F238E27FC236}">
                <a16:creationId xmlns:a16="http://schemas.microsoft.com/office/drawing/2014/main" id="{A0E5F7BC-2EC4-4E66-86B6-D5FB61F92575}"/>
              </a:ext>
            </a:extLst>
          </p:cNvPr>
          <p:cNvCxnSpPr>
            <a:stCxn id="5" idx="3"/>
            <a:endCxn id="6" idx="1"/>
          </p:cNvCxnSpPr>
          <p:nvPr/>
        </p:nvCxnSpPr>
        <p:spPr>
          <a:xfrm>
            <a:off x="3455377" y="2831123"/>
            <a:ext cx="582374" cy="6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8D668BB-55E8-4771-9201-E2333D656731}"/>
              </a:ext>
            </a:extLst>
          </p:cNvPr>
          <p:cNvCxnSpPr/>
          <p:nvPr/>
        </p:nvCxnSpPr>
        <p:spPr>
          <a:xfrm>
            <a:off x="7647225" y="2821237"/>
            <a:ext cx="582374" cy="6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279669-6015-4209-8394-61FC296EBB43}"/>
              </a:ext>
            </a:extLst>
          </p:cNvPr>
          <p:cNvCxnSpPr>
            <a:cxnSpLocks/>
            <a:stCxn id="8" idx="1"/>
            <a:endCxn id="13" idx="3"/>
          </p:cNvCxnSpPr>
          <p:nvPr/>
        </p:nvCxnSpPr>
        <p:spPr>
          <a:xfrm flipH="1">
            <a:off x="7647225" y="3958988"/>
            <a:ext cx="582374" cy="13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8862EB-021B-443B-A2CC-125894675F3C}"/>
              </a:ext>
            </a:extLst>
          </p:cNvPr>
          <p:cNvCxnSpPr>
            <a:cxnSpLocks/>
            <a:stCxn id="10" idx="1"/>
            <a:endCxn id="9" idx="3"/>
          </p:cNvCxnSpPr>
          <p:nvPr/>
        </p:nvCxnSpPr>
        <p:spPr>
          <a:xfrm flipH="1">
            <a:off x="7647225" y="6155843"/>
            <a:ext cx="582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09EC79-878E-4E9B-9B41-F6F46E01CDD7}"/>
              </a:ext>
            </a:extLst>
          </p:cNvPr>
          <p:cNvCxnSpPr>
            <a:cxnSpLocks/>
            <a:stCxn id="11" idx="1"/>
            <a:endCxn id="14" idx="3"/>
          </p:cNvCxnSpPr>
          <p:nvPr/>
        </p:nvCxnSpPr>
        <p:spPr>
          <a:xfrm flipH="1">
            <a:off x="7620564" y="5086564"/>
            <a:ext cx="609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7A6ACB0-F9F9-4362-AA17-C79D2952DEC5}"/>
              </a:ext>
            </a:extLst>
          </p:cNvPr>
          <p:cNvCxnSpPr>
            <a:cxnSpLocks/>
            <a:endCxn id="8" idx="0"/>
          </p:cNvCxnSpPr>
          <p:nvPr/>
        </p:nvCxnSpPr>
        <p:spPr>
          <a:xfrm>
            <a:off x="10007674" y="3114486"/>
            <a:ext cx="2" cy="554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C85E217-5108-475F-9181-4E03BD83C64B}"/>
              </a:ext>
            </a:extLst>
          </p:cNvPr>
          <p:cNvCxnSpPr>
            <a:cxnSpLocks/>
            <a:stCxn id="8" idx="2"/>
            <a:endCxn id="11" idx="0"/>
          </p:cNvCxnSpPr>
          <p:nvPr/>
        </p:nvCxnSpPr>
        <p:spPr>
          <a:xfrm flipH="1">
            <a:off x="10007675" y="4248845"/>
            <a:ext cx="1" cy="547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2B15092-E557-4EB6-A33B-5FA3E3A48EE8}"/>
              </a:ext>
            </a:extLst>
          </p:cNvPr>
          <p:cNvCxnSpPr>
            <a:cxnSpLocks/>
            <a:stCxn id="11" idx="2"/>
            <a:endCxn id="10" idx="0"/>
          </p:cNvCxnSpPr>
          <p:nvPr/>
        </p:nvCxnSpPr>
        <p:spPr>
          <a:xfrm flipH="1">
            <a:off x="10007674" y="5376421"/>
            <a:ext cx="1" cy="48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BA7710-0E61-4F0A-9034-D27A270FB8E3}"/>
              </a:ext>
            </a:extLst>
          </p:cNvPr>
          <p:cNvCxnSpPr>
            <a:cxnSpLocks/>
            <a:stCxn id="9" idx="1"/>
            <a:endCxn id="12" idx="3"/>
          </p:cNvCxnSpPr>
          <p:nvPr/>
        </p:nvCxnSpPr>
        <p:spPr>
          <a:xfrm flipH="1" flipV="1">
            <a:off x="3455377" y="6148931"/>
            <a:ext cx="582374" cy="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20081A-B046-4D3E-BD69-BFF8E101D4F7}"/>
              </a:ext>
            </a:extLst>
          </p:cNvPr>
          <p:cNvCxnSpPr/>
          <p:nvPr/>
        </p:nvCxnSpPr>
        <p:spPr>
          <a:xfrm>
            <a:off x="4826977" y="4202723"/>
            <a:ext cx="582374" cy="6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414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893F-921F-2C33-884D-8F0442C9534A}"/>
              </a:ext>
            </a:extLst>
          </p:cNvPr>
          <p:cNvSpPr>
            <a:spLocks noGrp="1"/>
          </p:cNvSpPr>
          <p:nvPr>
            <p:ph type="title"/>
          </p:nvPr>
        </p:nvSpPr>
        <p:spPr>
          <a:xfrm>
            <a:off x="581192" y="536738"/>
            <a:ext cx="11029616" cy="1013800"/>
          </a:xfrm>
        </p:spPr>
        <p:txBody>
          <a:bodyPr/>
          <a:lstStyle/>
          <a:p>
            <a:r>
              <a:rPr lang="en-IN" dirty="0">
                <a:latin typeface="Times New Roman" panose="02020603050405020304" pitchFamily="18" charset="0"/>
                <a:cs typeface="Times New Roman" panose="02020603050405020304" pitchFamily="18" charset="0"/>
              </a:rPr>
              <a:t>Optimisation using RSM</a:t>
            </a:r>
          </a:p>
        </p:txBody>
      </p:sp>
      <p:graphicFrame>
        <p:nvGraphicFramePr>
          <p:cNvPr id="5" name="Content Placeholder 4">
            <a:extLst>
              <a:ext uri="{FF2B5EF4-FFF2-40B4-BE49-F238E27FC236}">
                <a16:creationId xmlns:a16="http://schemas.microsoft.com/office/drawing/2014/main" id="{59A5C366-4A92-6CAA-D343-608C194C8F34}"/>
              </a:ext>
            </a:extLst>
          </p:cNvPr>
          <p:cNvGraphicFramePr>
            <a:graphicFrameLocks noGrp="1"/>
          </p:cNvGraphicFramePr>
          <p:nvPr>
            <p:ph idx="1"/>
            <p:extLst>
              <p:ext uri="{D42A27DB-BD31-4B8C-83A1-F6EECF244321}">
                <p14:modId xmlns:p14="http://schemas.microsoft.com/office/powerpoint/2010/main" val="3580989401"/>
              </p:ext>
            </p:extLst>
          </p:nvPr>
        </p:nvGraphicFramePr>
        <p:xfrm>
          <a:off x="3532048" y="5105845"/>
          <a:ext cx="5127903" cy="1482888"/>
        </p:xfrm>
        <a:graphic>
          <a:graphicData uri="http://schemas.openxmlformats.org/drawingml/2006/table">
            <a:tbl>
              <a:tblPr firstRow="1" firstCol="1" bandRow="1">
                <a:tableStyleId>{5C22544A-7EE6-4342-B048-85BDC9FD1C3A}</a:tableStyleId>
              </a:tblPr>
              <a:tblGrid>
                <a:gridCol w="1850199">
                  <a:extLst>
                    <a:ext uri="{9D8B030D-6E8A-4147-A177-3AD203B41FA5}">
                      <a16:colId xmlns:a16="http://schemas.microsoft.com/office/drawing/2014/main" val="2278731496"/>
                    </a:ext>
                  </a:extLst>
                </a:gridCol>
                <a:gridCol w="1108647">
                  <a:extLst>
                    <a:ext uri="{9D8B030D-6E8A-4147-A177-3AD203B41FA5}">
                      <a16:colId xmlns:a16="http://schemas.microsoft.com/office/drawing/2014/main" val="1490993235"/>
                    </a:ext>
                  </a:extLst>
                </a:gridCol>
                <a:gridCol w="1108647">
                  <a:extLst>
                    <a:ext uri="{9D8B030D-6E8A-4147-A177-3AD203B41FA5}">
                      <a16:colId xmlns:a16="http://schemas.microsoft.com/office/drawing/2014/main" val="1814971728"/>
                    </a:ext>
                  </a:extLst>
                </a:gridCol>
                <a:gridCol w="1060410">
                  <a:extLst>
                    <a:ext uri="{9D8B030D-6E8A-4147-A177-3AD203B41FA5}">
                      <a16:colId xmlns:a16="http://schemas.microsoft.com/office/drawing/2014/main" val="3620577584"/>
                    </a:ext>
                  </a:extLst>
                </a:gridCol>
              </a:tblGrid>
              <a:tr h="370722">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FACTORS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Units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Level  -1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Level  +1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29887561"/>
                  </a:ext>
                </a:extLst>
              </a:tr>
              <a:tr h="370722">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Pulse Frequency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kHz</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0.5</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50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0232959"/>
                  </a:ext>
                </a:extLst>
              </a:tr>
              <a:tr h="370722">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Duty Cycle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40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80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1223305"/>
                  </a:ext>
                </a:extLst>
              </a:tr>
              <a:tr h="370722">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Ultrasonic Frequency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khz</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28</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34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813138"/>
                  </a:ext>
                </a:extLst>
              </a:tr>
            </a:tbl>
          </a:graphicData>
        </a:graphic>
      </p:graphicFrame>
      <p:sp>
        <p:nvSpPr>
          <p:cNvPr id="4" name="Slide Number Placeholder 3">
            <a:extLst>
              <a:ext uri="{FF2B5EF4-FFF2-40B4-BE49-F238E27FC236}">
                <a16:creationId xmlns:a16="http://schemas.microsoft.com/office/drawing/2014/main" id="{04020AA9-42F5-9456-7ADC-F09670FAD425}"/>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25</a:t>
            </a:fld>
            <a:endParaRPr lang="en-IN" sz="1800" dirty="0"/>
          </a:p>
        </p:txBody>
      </p:sp>
      <p:sp>
        <p:nvSpPr>
          <p:cNvPr id="6" name="TextBox 5">
            <a:extLst>
              <a:ext uri="{FF2B5EF4-FFF2-40B4-BE49-F238E27FC236}">
                <a16:creationId xmlns:a16="http://schemas.microsoft.com/office/drawing/2014/main" id="{3AEF9A9C-BFF2-E9BB-7C51-4FAA453B8225}"/>
              </a:ext>
            </a:extLst>
          </p:cNvPr>
          <p:cNvSpPr txBox="1"/>
          <p:nvPr/>
        </p:nvSpPr>
        <p:spPr>
          <a:xfrm>
            <a:off x="3002652" y="4593313"/>
            <a:ext cx="6186694" cy="369332"/>
          </a:xfrm>
          <a:prstGeom prst="rect">
            <a:avLst/>
          </a:prstGeom>
          <a:noFill/>
        </p:spPr>
        <p:txBody>
          <a:bodyPr wrap="none" rtlCol="0">
            <a:spAutoFit/>
          </a:bodyPr>
          <a:lstStyle/>
          <a:p>
            <a:r>
              <a:rPr lang="en-IN" sz="18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Table2</a:t>
            </a: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Levels of selected Input Variables for both the materials.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F3BFAE2-459A-F83A-0494-889DF5BB9E20}"/>
              </a:ext>
            </a:extLst>
          </p:cNvPr>
          <p:cNvSpPr txBox="1"/>
          <p:nvPr/>
        </p:nvSpPr>
        <p:spPr>
          <a:xfrm>
            <a:off x="581191" y="2012203"/>
            <a:ext cx="11029616" cy="2437911"/>
          </a:xfrm>
          <a:prstGeom prst="rect">
            <a:avLst/>
          </a:prstGeom>
          <a:noFill/>
        </p:spPr>
        <p:txBody>
          <a:bodyPr wrap="square" rtlCol="0">
            <a:spAutoFit/>
          </a:bodyPr>
          <a:lstStyle/>
          <a:p>
            <a:pPr marL="285750" indent="-285750" algn="just">
              <a:lnSpc>
                <a:spcPct val="150000"/>
              </a:lnSpc>
              <a:spcAft>
                <a:spcPts val="800"/>
              </a:spcAft>
              <a:buFont typeface="Wingdings" panose="05000000000000000000" pitchFamily="2" charset="2"/>
              <a:buChar char="§"/>
            </a:pPr>
            <a:r>
              <a:rPr lang="en-IN" sz="19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Optimization by Response Surface methodology was done</a:t>
            </a:r>
          </a:p>
          <a:p>
            <a:pPr marL="285750" indent="-285750" algn="just">
              <a:lnSpc>
                <a:spcPct val="150000"/>
              </a:lnSpc>
              <a:spcAft>
                <a:spcPts val="800"/>
              </a:spcAft>
              <a:buFont typeface="Wingdings" panose="05000000000000000000" pitchFamily="2" charset="2"/>
              <a:buChar char="§"/>
            </a:pPr>
            <a:r>
              <a:rPr lang="en-IN" sz="19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first statistically designed the experiments, then the estimate of the coefficients are put in a mathematical model and finally predicting the response and checking the adequacy of the model within.</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
            </a:pPr>
            <a:r>
              <a:rPr lang="en-IN" sz="19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Box-Behnken designs are used to generate higher order response surfaces using fewer runs than a normal factorial technique. Analysis is done </a:t>
            </a:r>
            <a:r>
              <a:rPr lang="en-IN" sz="19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using ANOVA.</a:t>
            </a:r>
            <a:endParaRPr lang="en-IN" sz="19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62152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4253-7E24-691B-61D9-2F9983A4069C}"/>
              </a:ext>
            </a:extLst>
          </p:cNvPr>
          <p:cNvSpPr>
            <a:spLocks noGrp="1"/>
          </p:cNvSpPr>
          <p:nvPr>
            <p:ph type="title"/>
          </p:nvPr>
        </p:nvSpPr>
        <p:spPr>
          <a:xfrm>
            <a:off x="581192" y="470779"/>
            <a:ext cx="11029616" cy="1013800"/>
          </a:xfrm>
        </p:spPr>
        <p:txBody>
          <a:bodyPr/>
          <a:lstStyle/>
          <a:p>
            <a:r>
              <a:rPr lang="en-IN" dirty="0">
                <a:latin typeface="Times" panose="02020603050405020304" pitchFamily="18" charset="0"/>
                <a:cs typeface="Times" panose="02020603050405020304" pitchFamily="18" charset="0"/>
              </a:rPr>
              <a:t>Analysis of variance</a:t>
            </a:r>
          </a:p>
        </p:txBody>
      </p:sp>
      <p:graphicFrame>
        <p:nvGraphicFramePr>
          <p:cNvPr id="5" name="Content Placeholder 4">
            <a:extLst>
              <a:ext uri="{FF2B5EF4-FFF2-40B4-BE49-F238E27FC236}">
                <a16:creationId xmlns:a16="http://schemas.microsoft.com/office/drawing/2014/main" id="{36EEB493-D787-DCA4-CA65-4E715AED7201}"/>
              </a:ext>
            </a:extLst>
          </p:cNvPr>
          <p:cNvGraphicFramePr>
            <a:graphicFrameLocks noGrp="1"/>
          </p:cNvGraphicFramePr>
          <p:nvPr>
            <p:ph idx="1"/>
            <p:extLst>
              <p:ext uri="{D42A27DB-BD31-4B8C-83A1-F6EECF244321}">
                <p14:modId xmlns:p14="http://schemas.microsoft.com/office/powerpoint/2010/main" val="2615754227"/>
              </p:ext>
            </p:extLst>
          </p:nvPr>
        </p:nvGraphicFramePr>
        <p:xfrm>
          <a:off x="3778374" y="2466142"/>
          <a:ext cx="7936107" cy="4063923"/>
        </p:xfrm>
        <a:graphic>
          <a:graphicData uri="http://schemas.openxmlformats.org/drawingml/2006/table">
            <a:tbl>
              <a:tblPr firstRow="1" firstCol="1" bandRow="1">
                <a:tableStyleId>{5C22544A-7EE6-4342-B048-85BDC9FD1C3A}</a:tableStyleId>
              </a:tblPr>
              <a:tblGrid>
                <a:gridCol w="1083492">
                  <a:extLst>
                    <a:ext uri="{9D8B030D-6E8A-4147-A177-3AD203B41FA5}">
                      <a16:colId xmlns:a16="http://schemas.microsoft.com/office/drawing/2014/main" val="3432663102"/>
                    </a:ext>
                  </a:extLst>
                </a:gridCol>
                <a:gridCol w="888694">
                  <a:extLst>
                    <a:ext uri="{9D8B030D-6E8A-4147-A177-3AD203B41FA5}">
                      <a16:colId xmlns:a16="http://schemas.microsoft.com/office/drawing/2014/main" val="3334326336"/>
                    </a:ext>
                  </a:extLst>
                </a:gridCol>
                <a:gridCol w="1369764">
                  <a:extLst>
                    <a:ext uri="{9D8B030D-6E8A-4147-A177-3AD203B41FA5}">
                      <a16:colId xmlns:a16="http://schemas.microsoft.com/office/drawing/2014/main" val="1327111112"/>
                    </a:ext>
                  </a:extLst>
                </a:gridCol>
                <a:gridCol w="777221">
                  <a:extLst>
                    <a:ext uri="{9D8B030D-6E8A-4147-A177-3AD203B41FA5}">
                      <a16:colId xmlns:a16="http://schemas.microsoft.com/office/drawing/2014/main" val="2765418236"/>
                    </a:ext>
                  </a:extLst>
                </a:gridCol>
                <a:gridCol w="713201">
                  <a:extLst>
                    <a:ext uri="{9D8B030D-6E8A-4147-A177-3AD203B41FA5}">
                      <a16:colId xmlns:a16="http://schemas.microsoft.com/office/drawing/2014/main" val="1483485213"/>
                    </a:ext>
                  </a:extLst>
                </a:gridCol>
                <a:gridCol w="720849">
                  <a:extLst>
                    <a:ext uri="{9D8B030D-6E8A-4147-A177-3AD203B41FA5}">
                      <a16:colId xmlns:a16="http://schemas.microsoft.com/office/drawing/2014/main" val="3046301441"/>
                    </a:ext>
                  </a:extLst>
                </a:gridCol>
                <a:gridCol w="691117">
                  <a:extLst>
                    <a:ext uri="{9D8B030D-6E8A-4147-A177-3AD203B41FA5}">
                      <a16:colId xmlns:a16="http://schemas.microsoft.com/office/drawing/2014/main" val="1662687952"/>
                    </a:ext>
                  </a:extLst>
                </a:gridCol>
                <a:gridCol w="754643">
                  <a:extLst>
                    <a:ext uri="{9D8B030D-6E8A-4147-A177-3AD203B41FA5}">
                      <a16:colId xmlns:a16="http://schemas.microsoft.com/office/drawing/2014/main" val="11401528"/>
                    </a:ext>
                  </a:extLst>
                </a:gridCol>
                <a:gridCol w="937126">
                  <a:extLst>
                    <a:ext uri="{9D8B030D-6E8A-4147-A177-3AD203B41FA5}">
                      <a16:colId xmlns:a16="http://schemas.microsoft.com/office/drawing/2014/main" val="883963146"/>
                    </a:ext>
                  </a:extLst>
                </a:gridCol>
              </a:tblGrid>
              <a:tr h="729281">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Material</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Response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Significant terms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P-value</a:t>
                      </a: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Lack of Fit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R</a:t>
                      </a:r>
                      <a:r>
                        <a:rPr lang="en-IN" sz="1400" baseline="30000">
                          <a:effectLst/>
                          <a:latin typeface="Times New Roman" panose="02020603050405020304" pitchFamily="18" charset="0"/>
                          <a:cs typeface="Times New Roman" panose="02020603050405020304" pitchFamily="18" charset="0"/>
                        </a:rPr>
                        <a:t>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Adj-R</a:t>
                      </a:r>
                      <a:r>
                        <a:rPr lang="en-IN" sz="1400" baseline="30000">
                          <a:effectLst/>
                          <a:latin typeface="Times New Roman" panose="02020603050405020304" pitchFamily="18" charset="0"/>
                          <a:cs typeface="Times New Roman" panose="02020603050405020304" pitchFamily="18" charset="0"/>
                        </a:rPr>
                        <a:t>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Pre-R</a:t>
                      </a:r>
                      <a:r>
                        <a:rPr lang="en-IN" sz="1400" baseline="30000">
                          <a:effectLst/>
                          <a:latin typeface="Times New Roman" panose="02020603050405020304" pitchFamily="18" charset="0"/>
                          <a:cs typeface="Times New Roman" panose="02020603050405020304" pitchFamily="18" charset="0"/>
                        </a:rPr>
                        <a:t>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Adequate Precision</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5446497"/>
                  </a:ext>
                </a:extLst>
              </a:tr>
              <a:tr h="523180">
                <a:tc rowSpan="3">
                  <a:txBody>
                    <a:bodyPr/>
                    <a:lstStyle/>
                    <a:p>
                      <a:pPr algn="ctr">
                        <a:lnSpc>
                          <a:spcPct val="115000"/>
                        </a:lnSpc>
                        <a:spcAft>
                          <a:spcPts val="800"/>
                        </a:spcAft>
                      </a:pPr>
                      <a:endParaRPr lang="en-IN" sz="1400" dirty="0">
                        <a:effectLst/>
                        <a:latin typeface="Times New Roman" panose="02020603050405020304" pitchFamily="18" charset="0"/>
                        <a:cs typeface="Times New Roman" panose="02020603050405020304" pitchFamily="18" charset="0"/>
                      </a:endParaRPr>
                    </a:p>
                    <a:p>
                      <a:pPr algn="ctr">
                        <a:lnSpc>
                          <a:spcPct val="115000"/>
                        </a:lnSpc>
                        <a:spcAft>
                          <a:spcPts val="800"/>
                        </a:spcAft>
                      </a:pPr>
                      <a:endParaRPr lang="en-IN" sz="1400" dirty="0">
                        <a:effectLst/>
                        <a:latin typeface="Times New Roman" panose="02020603050405020304" pitchFamily="18" charset="0"/>
                        <a:cs typeface="Times New Roman" panose="02020603050405020304" pitchFamily="18" charset="0"/>
                      </a:endParaRP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Aluminium</a:t>
                      </a: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a:t>
                      </a: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a:t>
                      </a: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MRR</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A, B, C, AB, AC</a:t>
                      </a: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BC, A</a:t>
                      </a:r>
                      <a:r>
                        <a:rPr lang="en-IN" sz="1400" baseline="30000" dirty="0">
                          <a:effectLst/>
                          <a:latin typeface="Times New Roman" panose="02020603050405020304" pitchFamily="18" charset="0"/>
                          <a:cs typeface="Times New Roman" panose="02020603050405020304" pitchFamily="18" charset="0"/>
                        </a:rPr>
                        <a:t>2</a:t>
                      </a:r>
                      <a:r>
                        <a:rPr lang="en-IN" sz="1400" dirty="0">
                          <a:effectLst/>
                          <a:latin typeface="Times New Roman" panose="02020603050405020304" pitchFamily="18" charset="0"/>
                          <a:cs typeface="Times New Roman" panose="02020603050405020304" pitchFamily="18" charset="0"/>
                        </a:rPr>
                        <a:t>, B</a:t>
                      </a:r>
                      <a:r>
                        <a:rPr lang="en-IN" sz="1400" baseline="30000" dirty="0">
                          <a:effectLst/>
                          <a:latin typeface="Times New Roman" panose="02020603050405020304" pitchFamily="18" charset="0"/>
                          <a:cs typeface="Times New Roman" panose="02020603050405020304" pitchFamily="18" charset="0"/>
                        </a:rPr>
                        <a:t>2</a:t>
                      </a:r>
                      <a:r>
                        <a:rPr lang="en-IN" sz="1400" dirty="0">
                          <a:effectLst/>
                          <a:latin typeface="Times New Roman" panose="02020603050405020304" pitchFamily="18" charset="0"/>
                          <a:cs typeface="Times New Roman" panose="02020603050405020304" pitchFamily="18" charset="0"/>
                        </a:rPr>
                        <a:t>, C</a:t>
                      </a:r>
                      <a:r>
                        <a:rPr lang="en-IN" sz="1400" baseline="30000" dirty="0">
                          <a:effectLst/>
                          <a:latin typeface="Times New Roman" panose="02020603050405020304" pitchFamily="18" charset="0"/>
                          <a:cs typeface="Times New Roman" panose="02020603050405020304" pitchFamily="18" charset="0"/>
                        </a:rPr>
                        <a:t>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&lt;0.0001</a:t>
                      </a: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Not sig</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0.9967</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0.9924</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0.9771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50.68</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3925233"/>
                  </a:ext>
                </a:extLst>
              </a:tr>
              <a:tr h="523180">
                <a:tc vMerge="1">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Hole Dia</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A, B, C, AC</a:t>
                      </a: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BC, A</a:t>
                      </a:r>
                      <a:r>
                        <a:rPr lang="en-IN" sz="1400" baseline="30000" dirty="0">
                          <a:effectLst/>
                          <a:latin typeface="Times New Roman" panose="02020603050405020304" pitchFamily="18" charset="0"/>
                          <a:cs typeface="Times New Roman" panose="02020603050405020304" pitchFamily="18" charset="0"/>
                        </a:rPr>
                        <a:t>2</a:t>
                      </a:r>
                      <a:r>
                        <a:rPr lang="en-IN" sz="1400" dirty="0">
                          <a:effectLst/>
                          <a:latin typeface="Times New Roman" panose="02020603050405020304" pitchFamily="18" charset="0"/>
                          <a:cs typeface="Times New Roman" panose="02020603050405020304" pitchFamily="18" charset="0"/>
                        </a:rPr>
                        <a:t>, C</a:t>
                      </a:r>
                      <a:r>
                        <a:rPr lang="en-IN" sz="1400" baseline="30000" dirty="0">
                          <a:effectLst/>
                          <a:latin typeface="Times New Roman" panose="02020603050405020304" pitchFamily="18" charset="0"/>
                          <a:cs typeface="Times New Roman" panose="02020603050405020304" pitchFamily="18" charset="0"/>
                        </a:rPr>
                        <a:t>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&lt;0.0001</a:t>
                      </a: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Not sig</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0.9793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0.9632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0.8925</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25.70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3580"/>
                  </a:ext>
                </a:extLst>
              </a:tr>
              <a:tr h="523180">
                <a:tc vMerge="1">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Overcut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A, B, C, AC</a:t>
                      </a: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BC, A</a:t>
                      </a:r>
                      <a:r>
                        <a:rPr lang="en-IN" sz="1400" baseline="30000" dirty="0">
                          <a:effectLst/>
                          <a:latin typeface="Times New Roman" panose="02020603050405020304" pitchFamily="18" charset="0"/>
                          <a:cs typeface="Times New Roman" panose="02020603050405020304" pitchFamily="18" charset="0"/>
                        </a:rPr>
                        <a:t>2</a:t>
                      </a:r>
                      <a:r>
                        <a:rPr lang="en-IN" sz="1400" dirty="0">
                          <a:effectLst/>
                          <a:latin typeface="Times New Roman" panose="02020603050405020304" pitchFamily="18" charset="0"/>
                          <a:cs typeface="Times New Roman" panose="02020603050405020304" pitchFamily="18" charset="0"/>
                        </a:rPr>
                        <a:t>, C</a:t>
                      </a:r>
                      <a:r>
                        <a:rPr lang="en-IN" sz="1400" baseline="30000" dirty="0">
                          <a:effectLst/>
                          <a:latin typeface="Times New Roman" panose="02020603050405020304" pitchFamily="18" charset="0"/>
                          <a:cs typeface="Times New Roman" panose="02020603050405020304" pitchFamily="18" charset="0"/>
                        </a:rPr>
                        <a:t>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&lt;0.0001</a:t>
                      </a: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Not sig</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0.9810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0.9663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0.9240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25.75</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8359876"/>
                  </a:ext>
                </a:extLst>
              </a:tr>
              <a:tr h="523180">
                <a:tc rowSpan="3">
                  <a:txBody>
                    <a:bodyPr/>
                    <a:lstStyle/>
                    <a:p>
                      <a:pPr algn="ctr">
                        <a:lnSpc>
                          <a:spcPct val="115000"/>
                        </a:lnSpc>
                        <a:spcAft>
                          <a:spcPts val="800"/>
                        </a:spcAft>
                      </a:pPr>
                      <a:endParaRPr lang="en-IN" sz="1400" dirty="0">
                        <a:effectLst/>
                        <a:latin typeface="Times New Roman" panose="02020603050405020304" pitchFamily="18" charset="0"/>
                        <a:cs typeface="Times New Roman" panose="02020603050405020304" pitchFamily="18" charset="0"/>
                      </a:endParaRPr>
                    </a:p>
                    <a:p>
                      <a:pPr algn="ctr">
                        <a:lnSpc>
                          <a:spcPct val="115000"/>
                        </a:lnSpc>
                        <a:spcAft>
                          <a:spcPts val="800"/>
                        </a:spcAft>
                      </a:pPr>
                      <a:endParaRPr lang="en-IN" sz="1400" dirty="0">
                        <a:effectLst/>
                        <a:latin typeface="Times New Roman" panose="02020603050405020304" pitchFamily="18" charset="0"/>
                        <a:cs typeface="Times New Roman" panose="02020603050405020304" pitchFamily="18" charset="0"/>
                      </a:endParaRP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Inconel</a:t>
                      </a: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a:t>
                      </a: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a:t>
                      </a: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MRR</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A, B, C, AB, AC</a:t>
                      </a: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BC, A</a:t>
                      </a:r>
                      <a:r>
                        <a:rPr lang="en-IN" sz="1400" baseline="30000" dirty="0">
                          <a:effectLst/>
                          <a:latin typeface="Times New Roman" panose="02020603050405020304" pitchFamily="18" charset="0"/>
                          <a:cs typeface="Times New Roman" panose="02020603050405020304" pitchFamily="18" charset="0"/>
                        </a:rPr>
                        <a:t>2</a:t>
                      </a:r>
                      <a:r>
                        <a:rPr lang="en-IN" sz="1400" dirty="0">
                          <a:effectLst/>
                          <a:latin typeface="Times New Roman" panose="02020603050405020304" pitchFamily="18" charset="0"/>
                          <a:cs typeface="Times New Roman" panose="02020603050405020304" pitchFamily="18" charset="0"/>
                        </a:rPr>
                        <a:t>, B</a:t>
                      </a:r>
                      <a:r>
                        <a:rPr lang="en-IN" sz="1400" baseline="30000" dirty="0">
                          <a:effectLst/>
                          <a:latin typeface="Times New Roman" panose="02020603050405020304" pitchFamily="18" charset="0"/>
                          <a:cs typeface="Times New Roman" panose="02020603050405020304" pitchFamily="18" charset="0"/>
                        </a:rPr>
                        <a:t>2</a:t>
                      </a:r>
                      <a:r>
                        <a:rPr lang="en-IN" sz="1400" dirty="0">
                          <a:effectLst/>
                          <a:latin typeface="Times New Roman" panose="02020603050405020304" pitchFamily="18" charset="0"/>
                          <a:cs typeface="Times New Roman" panose="02020603050405020304" pitchFamily="18" charset="0"/>
                        </a:rPr>
                        <a:t>, C</a:t>
                      </a:r>
                      <a:r>
                        <a:rPr lang="en-IN" sz="1400" baseline="30000" dirty="0">
                          <a:effectLst/>
                          <a:latin typeface="Times New Roman" panose="02020603050405020304" pitchFamily="18" charset="0"/>
                          <a:cs typeface="Times New Roman" panose="02020603050405020304" pitchFamily="18" charset="0"/>
                        </a:rPr>
                        <a:t>2</a:t>
                      </a: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&lt;0.001</a:t>
                      </a: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Not sig</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0.9938</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0.9858</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0.9443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36.98</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4482841"/>
                  </a:ext>
                </a:extLst>
              </a:tr>
              <a:tr h="523180">
                <a:tc vMerge="1">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Hole Dia</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A, B, C, AB, AC</a:t>
                      </a:r>
                    </a:p>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BC, A</a:t>
                      </a:r>
                      <a:r>
                        <a:rPr lang="en-IN" sz="1400" baseline="30000" dirty="0">
                          <a:effectLst/>
                          <a:latin typeface="Times New Roman" panose="02020603050405020304" pitchFamily="18" charset="0"/>
                          <a:cs typeface="Times New Roman" panose="02020603050405020304" pitchFamily="18" charset="0"/>
                        </a:rPr>
                        <a:t>2</a:t>
                      </a:r>
                      <a:r>
                        <a:rPr lang="en-IN" sz="1400" dirty="0">
                          <a:effectLst/>
                          <a:latin typeface="Times New Roman" panose="02020603050405020304" pitchFamily="18" charset="0"/>
                          <a:cs typeface="Times New Roman" panose="02020603050405020304" pitchFamily="18" charset="0"/>
                        </a:rPr>
                        <a:t>, B</a:t>
                      </a:r>
                      <a:r>
                        <a:rPr lang="en-IN" sz="1400" baseline="30000" dirty="0">
                          <a:effectLst/>
                          <a:latin typeface="Times New Roman" panose="02020603050405020304" pitchFamily="18" charset="0"/>
                          <a:cs typeface="Times New Roman" panose="02020603050405020304" pitchFamily="18" charset="0"/>
                        </a:rPr>
                        <a:t>2</a:t>
                      </a:r>
                      <a:r>
                        <a:rPr lang="en-IN" sz="1400" dirty="0">
                          <a:effectLst/>
                          <a:latin typeface="Times New Roman" panose="02020603050405020304" pitchFamily="18" charset="0"/>
                          <a:cs typeface="Times New Roman" panose="02020603050405020304" pitchFamily="18" charset="0"/>
                        </a:rPr>
                        <a:t>, C</a:t>
                      </a:r>
                      <a:r>
                        <a:rPr lang="en-IN" sz="1400" baseline="30000" dirty="0">
                          <a:effectLst/>
                          <a:latin typeface="Times New Roman" panose="02020603050405020304" pitchFamily="18" charset="0"/>
                          <a:cs typeface="Times New Roman" panose="02020603050405020304" pitchFamily="18" charset="0"/>
                        </a:rPr>
                        <a:t>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&lt;0.001</a:t>
                      </a: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Not sig</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0.9993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0.9984</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0.9901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55.25</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85630578"/>
                  </a:ext>
                </a:extLst>
              </a:tr>
              <a:tr h="430366">
                <a:tc vMerge="1">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Overcut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A, B, C, AC, A</a:t>
                      </a:r>
                      <a:r>
                        <a:rPr lang="en-IN" sz="1400" baseline="30000">
                          <a:effectLst/>
                          <a:latin typeface="Times New Roman" panose="02020603050405020304" pitchFamily="18" charset="0"/>
                          <a:cs typeface="Times New Roman" panose="02020603050405020304" pitchFamily="18" charset="0"/>
                        </a:rPr>
                        <a:t>2</a:t>
                      </a:r>
                      <a:r>
                        <a:rPr lang="en-IN" sz="1400">
                          <a:effectLst/>
                          <a:latin typeface="Times New Roman" panose="02020603050405020304" pitchFamily="18" charset="0"/>
                          <a:cs typeface="Times New Roman" panose="02020603050405020304" pitchFamily="18" charset="0"/>
                        </a:rPr>
                        <a:t>, C</a:t>
                      </a:r>
                      <a:r>
                        <a:rPr lang="en-IN" sz="1400" baseline="30000">
                          <a:effectLst/>
                          <a:latin typeface="Times New Roman" panose="02020603050405020304" pitchFamily="18" charset="0"/>
                          <a:cs typeface="Times New Roman" panose="02020603050405020304" pitchFamily="18" charset="0"/>
                        </a:rPr>
                        <a:t>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&lt;0.001</a:t>
                      </a: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Not sig</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0.9716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0.9546</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a:effectLst/>
                          <a:latin typeface="Times New Roman" panose="02020603050405020304" pitchFamily="18" charset="0"/>
                          <a:cs typeface="Times New Roman" panose="02020603050405020304" pitchFamily="18" charset="0"/>
                        </a:rPr>
                        <a:t>0.9051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800"/>
                        </a:spcAft>
                      </a:pPr>
                      <a:r>
                        <a:rPr lang="en-IN" sz="1400" dirty="0">
                          <a:effectLst/>
                          <a:latin typeface="Times New Roman" panose="02020603050405020304" pitchFamily="18" charset="0"/>
                          <a:cs typeface="Times New Roman" panose="02020603050405020304" pitchFamily="18" charset="0"/>
                        </a:rPr>
                        <a:t>23.17</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30924117"/>
                  </a:ext>
                </a:extLst>
              </a:tr>
            </a:tbl>
          </a:graphicData>
        </a:graphic>
      </p:graphicFrame>
      <p:sp>
        <p:nvSpPr>
          <p:cNvPr id="4" name="Slide Number Placeholder 3">
            <a:extLst>
              <a:ext uri="{FF2B5EF4-FFF2-40B4-BE49-F238E27FC236}">
                <a16:creationId xmlns:a16="http://schemas.microsoft.com/office/drawing/2014/main" id="{DC4721F4-CBFA-F63C-86E7-F2452385BD1D}"/>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26</a:t>
            </a:fld>
            <a:endParaRPr lang="en-IN" sz="1800" dirty="0"/>
          </a:p>
        </p:txBody>
      </p:sp>
      <p:sp>
        <p:nvSpPr>
          <p:cNvPr id="6" name="TextBox 5">
            <a:extLst>
              <a:ext uri="{FF2B5EF4-FFF2-40B4-BE49-F238E27FC236}">
                <a16:creationId xmlns:a16="http://schemas.microsoft.com/office/drawing/2014/main" id="{54A7E88C-DE3D-E61F-6AD7-DDABC4FFECB7}"/>
              </a:ext>
            </a:extLst>
          </p:cNvPr>
          <p:cNvSpPr txBox="1"/>
          <p:nvPr/>
        </p:nvSpPr>
        <p:spPr>
          <a:xfrm>
            <a:off x="3778374" y="1960357"/>
            <a:ext cx="4949304" cy="646331"/>
          </a:xfrm>
          <a:prstGeom prst="rect">
            <a:avLst/>
          </a:prstGeom>
          <a:noFill/>
        </p:spPr>
        <p:txBody>
          <a:bodyPr wrap="none" rtlCol="0">
            <a:spAutoFit/>
          </a:bodyPr>
          <a:lstStyle/>
          <a:p>
            <a:r>
              <a:rPr lang="en-IN" sz="18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Table2: </a:t>
            </a: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Abstracted ANOVA table for all responses</a:t>
            </a:r>
            <a:r>
              <a:rPr lang="en-IN" sz="18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C440FB1A-9A64-8697-9B21-62F0A688720A}"/>
              </a:ext>
            </a:extLst>
          </p:cNvPr>
          <p:cNvSpPr txBox="1"/>
          <p:nvPr/>
        </p:nvSpPr>
        <p:spPr>
          <a:xfrm>
            <a:off x="213360" y="2606688"/>
            <a:ext cx="3565014" cy="37828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Model significance test</a:t>
            </a:r>
            <a:r>
              <a:rPr lang="en-IN" dirty="0">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and lack of fit test were carried out. </a:t>
            </a:r>
          </a:p>
          <a:p>
            <a:pPr marL="285750" indent="-285750">
              <a:lnSpc>
                <a:spcPct val="15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A step wise regression method was selected to find out the significant model terms.</a:t>
            </a:r>
          </a:p>
          <a:p>
            <a:pPr marL="285750" indent="-285750">
              <a:lnSpc>
                <a:spcPct val="150000"/>
              </a:lnSpc>
              <a:buFont typeface="Arial" panose="020B0604020202020204" pitchFamily="34" charset="0"/>
              <a:buChar char="•"/>
            </a:pPr>
            <a:r>
              <a:rPr lang="en-IN" dirty="0">
                <a:latin typeface="Times New Roman" panose="02020603050405020304" pitchFamily="18" charset="0"/>
                <a:ea typeface="Times New Roman" panose="02020603050405020304" pitchFamily="18" charset="0"/>
              </a:rPr>
              <a:t>T</a:t>
            </a:r>
            <a:r>
              <a:rPr lang="en-IN" sz="1800" dirty="0">
                <a:effectLst/>
                <a:latin typeface="Times New Roman" panose="02020603050405020304" pitchFamily="18" charset="0"/>
                <a:ea typeface="Times New Roman" panose="02020603050405020304" pitchFamily="18" charset="0"/>
              </a:rPr>
              <a:t>he resultant ANOVA tables for reduced quadratic model summarizing the analysis of variance for each response.</a:t>
            </a:r>
            <a:endParaRPr lang="en-IN" dirty="0"/>
          </a:p>
        </p:txBody>
      </p:sp>
    </p:spTree>
    <p:extLst>
      <p:ext uri="{BB962C8B-B14F-4D97-AF65-F5344CB8AC3E}">
        <p14:creationId xmlns:p14="http://schemas.microsoft.com/office/powerpoint/2010/main" val="2077065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F11F7D-6BDB-139F-0162-CFD543496937}"/>
              </a:ext>
            </a:extLst>
          </p:cNvPr>
          <p:cNvSpPr>
            <a:spLocks noGrp="1"/>
          </p:cNvSpPr>
          <p:nvPr>
            <p:ph type="sldNum" sz="quarter" idx="12"/>
          </p:nvPr>
        </p:nvSpPr>
        <p:spPr>
          <a:xfrm>
            <a:off x="11139490" y="6492875"/>
            <a:ext cx="1052510" cy="365125"/>
          </a:xfrm>
        </p:spPr>
        <p:txBody>
          <a:bodyPr/>
          <a:lstStyle/>
          <a:p>
            <a:fld id="{CF565DC8-7126-4D81-8F60-60703EC8A2BD}" type="slidenum">
              <a:rPr lang="en-IN" sz="1800" smtClean="0"/>
              <a:t>27</a:t>
            </a:fld>
            <a:endParaRPr lang="en-IN" sz="1800" dirty="0"/>
          </a:p>
        </p:txBody>
      </p:sp>
      <p:sp>
        <p:nvSpPr>
          <p:cNvPr id="3" name="Content Placeholder 2">
            <a:extLst>
              <a:ext uri="{FF2B5EF4-FFF2-40B4-BE49-F238E27FC236}">
                <a16:creationId xmlns:a16="http://schemas.microsoft.com/office/drawing/2014/main" id="{FC3F0B30-0BFA-D5CD-019F-92821CBD130D}"/>
              </a:ext>
            </a:extLst>
          </p:cNvPr>
          <p:cNvSpPr>
            <a:spLocks noGrp="1"/>
          </p:cNvSpPr>
          <p:nvPr>
            <p:ph idx="4294967295"/>
          </p:nvPr>
        </p:nvSpPr>
        <p:spPr>
          <a:xfrm>
            <a:off x="186101" y="906992"/>
            <a:ext cx="11819468" cy="5951008"/>
          </a:xfrm>
        </p:spPr>
        <p:txBody>
          <a:bodyPr>
            <a:normAutofit/>
          </a:bodyPr>
          <a:lstStyle/>
          <a:p>
            <a:pPr>
              <a:spcBef>
                <a:spcPts val="0"/>
              </a:spcBef>
              <a:buFont typeface="Wingdings" panose="05000000000000000000" pitchFamily="2" charset="2"/>
              <a:buChar char="§"/>
            </a:pPr>
            <a:r>
              <a:rPr lang="en-IN" sz="2000" dirty="0">
                <a:effectLst/>
                <a:latin typeface="Times New Roman" panose="02020603050405020304" pitchFamily="18" charset="0"/>
                <a:ea typeface="Times New Roman" panose="02020603050405020304" pitchFamily="18" charset="0"/>
              </a:rPr>
              <a:t>Analysis of variance of all the three output quality parameters has been studied for Aluminium sheet and Regression analysis has been performed. The final regression models in terms of actual factors are given by</a:t>
            </a:r>
          </a:p>
          <a:p>
            <a:pPr algn="just">
              <a:lnSpc>
                <a:spcPct val="150000"/>
              </a:lnSpc>
              <a:spcBef>
                <a:spcPts val="0"/>
              </a:spcBef>
              <a:spcAft>
                <a:spcPts val="800"/>
              </a:spcAft>
              <a:buFont typeface="Wingdings" panose="05000000000000000000" pitchFamily="2" charset="2"/>
              <a:buChar char="§"/>
            </a:pPr>
            <a:r>
              <a:rPr lang="en-IN" sz="20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MRR </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0.715293 + 0.000191*A + 0.001639*B – 0.033366*C – 0.000465*AB – 0.00090*AC + 0.000461*BC + 0.00053*A</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+ 0.00021*B</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+0.000469*C</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0"/>
              </a:spcBef>
              <a:spcAft>
                <a:spcPts val="800"/>
              </a:spcAft>
              <a:buFont typeface="Wingdings" panose="05000000000000000000" pitchFamily="2" charset="2"/>
              <a:buChar char="§"/>
            </a:pPr>
            <a:r>
              <a:rPr lang="en-IN" sz="20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Hole Diameter</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6.05609 – 0.008005*A – 0.006152*B – 0.262558*C – 0.000312*AB + 0.000408*BC + 0.000326*A</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+ 0.003664*C</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(2)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0"/>
              </a:spcBef>
              <a:spcAft>
                <a:spcPts val="800"/>
              </a:spcAft>
              <a:buFont typeface="Wingdings" panose="05000000000000000000" pitchFamily="2" charset="2"/>
              <a:buChar char="§"/>
            </a:pPr>
            <a:r>
              <a:rPr lang="en-IN" sz="20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Overcut</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2.52525 – 0.000579*A + 0.0004246*B – 0.11228*C – 0.000019*AB – 0.000218*AC + 0.000151*A</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 </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+ 0.001734*C</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(3)</a:t>
            </a:r>
            <a:endParaRPr lang="en-IN" sz="2000" dirty="0">
              <a:solidFill>
                <a:srgbClr val="000000"/>
              </a:solidFill>
              <a:latin typeface="Calibri" panose="020F0502020204030204" pitchFamily="34" charset="0"/>
              <a:ea typeface="SimSun" panose="02010600030101010101" pitchFamily="2" charset="-122"/>
              <a:cs typeface="Times New Roman" panose="02020603050405020304" pitchFamily="18" charset="0"/>
            </a:endParaRPr>
          </a:p>
          <a:p>
            <a:pPr algn="just">
              <a:lnSpc>
                <a:spcPct val="150000"/>
              </a:lnSpc>
              <a:spcBef>
                <a:spcPts val="0"/>
              </a:spcBef>
              <a:spcAft>
                <a:spcPts val="800"/>
              </a:spcAft>
              <a:buFont typeface="Wingdings" panose="05000000000000000000" pitchFamily="2" charset="2"/>
              <a:buChar char="§"/>
            </a:pPr>
            <a:r>
              <a:rPr lang="en-IN" sz="2000" dirty="0">
                <a:solidFill>
                  <a:srgbClr val="000000"/>
                </a:solidFill>
                <a:effectLst/>
                <a:latin typeface="Times" panose="02020603050405020304" pitchFamily="18" charset="0"/>
                <a:ea typeface="SimSun" panose="02010600030101010101" pitchFamily="2" charset="-122"/>
                <a:cs typeface="Times" panose="02020603050405020304" pitchFamily="18" charset="0"/>
              </a:rPr>
              <a:t>The above equations can be used to calculate the MRR, Hole diameter and Overcut by keeping the factors A (p</a:t>
            </a:r>
            <a:r>
              <a:rPr lang="en-IN" sz="2000" dirty="0">
                <a:solidFill>
                  <a:srgbClr val="000000"/>
                </a:solidFill>
                <a:latin typeface="Times" panose="02020603050405020304" pitchFamily="18" charset="0"/>
                <a:ea typeface="SimSun" panose="02010600030101010101" pitchFamily="2" charset="-122"/>
                <a:cs typeface="Times" panose="02020603050405020304" pitchFamily="18" charset="0"/>
              </a:rPr>
              <a:t>ulse frequency), B (duty cycle), C(Ultrasonic frequency) within the range.</a:t>
            </a:r>
            <a:endParaRPr lang="en-IN" sz="2000" dirty="0">
              <a:solidFill>
                <a:srgbClr val="000000"/>
              </a:solidFill>
              <a:effectLst/>
              <a:latin typeface="Times" panose="02020603050405020304" pitchFamily="18" charset="0"/>
              <a:ea typeface="SimSun" panose="02010600030101010101" pitchFamily="2" charset="-122"/>
              <a:cs typeface="Times" panose="02020603050405020304" pitchFamily="18" charset="0"/>
            </a:endParaRPr>
          </a:p>
        </p:txBody>
      </p:sp>
      <p:sp>
        <p:nvSpPr>
          <p:cNvPr id="2" name="Title 1">
            <a:extLst>
              <a:ext uri="{FF2B5EF4-FFF2-40B4-BE49-F238E27FC236}">
                <a16:creationId xmlns:a16="http://schemas.microsoft.com/office/drawing/2014/main" id="{14094EFF-2296-63A0-D072-15518D33D5CA}"/>
              </a:ext>
            </a:extLst>
          </p:cNvPr>
          <p:cNvSpPr>
            <a:spLocks noGrp="1"/>
          </p:cNvSpPr>
          <p:nvPr>
            <p:ph type="title" idx="4294967295"/>
          </p:nvPr>
        </p:nvSpPr>
        <p:spPr>
          <a:xfrm>
            <a:off x="580860" y="258396"/>
            <a:ext cx="11029950" cy="1014413"/>
          </a:xfrm>
        </p:spPr>
        <p:txBody>
          <a:bodyPr/>
          <a:lstStyle/>
          <a:p>
            <a:r>
              <a:rPr lang="en-IN" dirty="0">
                <a:solidFill>
                  <a:schemeClr val="tx1"/>
                </a:solidFill>
                <a:latin typeface="Times New Roman" panose="02020603050405020304" pitchFamily="18" charset="0"/>
                <a:cs typeface="Times New Roman" panose="02020603050405020304" pitchFamily="18" charset="0"/>
              </a:rPr>
              <a:t>Regression model (aluminium)</a:t>
            </a:r>
          </a:p>
        </p:txBody>
      </p:sp>
    </p:spTree>
    <p:extLst>
      <p:ext uri="{BB962C8B-B14F-4D97-AF65-F5344CB8AC3E}">
        <p14:creationId xmlns:p14="http://schemas.microsoft.com/office/powerpoint/2010/main" val="1312923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C0F0CD-FD33-3F3B-A206-B75AD9AD5811}"/>
              </a:ext>
            </a:extLst>
          </p:cNvPr>
          <p:cNvSpPr>
            <a:spLocks noGrp="1"/>
          </p:cNvSpPr>
          <p:nvPr>
            <p:ph type="sldNum" sz="quarter" idx="12"/>
          </p:nvPr>
        </p:nvSpPr>
        <p:spPr>
          <a:xfrm>
            <a:off x="11139490" y="6479483"/>
            <a:ext cx="1052510" cy="365125"/>
          </a:xfrm>
        </p:spPr>
        <p:txBody>
          <a:bodyPr/>
          <a:lstStyle/>
          <a:p>
            <a:fld id="{CF565DC8-7126-4D81-8F60-60703EC8A2BD}" type="slidenum">
              <a:rPr lang="en-IN" sz="1800" smtClean="0"/>
              <a:t>28</a:t>
            </a:fld>
            <a:endParaRPr lang="en-IN" sz="1800" dirty="0"/>
          </a:p>
        </p:txBody>
      </p:sp>
      <p:sp>
        <p:nvSpPr>
          <p:cNvPr id="3" name="Content Placeholder 2">
            <a:extLst>
              <a:ext uri="{FF2B5EF4-FFF2-40B4-BE49-F238E27FC236}">
                <a16:creationId xmlns:a16="http://schemas.microsoft.com/office/drawing/2014/main" id="{0DA25A5E-9A3A-C9F9-479B-CCDE86DB208A}"/>
              </a:ext>
            </a:extLst>
          </p:cNvPr>
          <p:cNvSpPr>
            <a:spLocks noGrp="1"/>
          </p:cNvSpPr>
          <p:nvPr>
            <p:ph idx="4294967295"/>
          </p:nvPr>
        </p:nvSpPr>
        <p:spPr>
          <a:xfrm>
            <a:off x="365125" y="1096169"/>
            <a:ext cx="11461750" cy="5678488"/>
          </a:xfrm>
        </p:spPr>
        <p:txBody>
          <a:bodyPr>
            <a:normAutofit/>
          </a:bodyPr>
          <a:lstStyle/>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Analysis of variance of all the three output quality parameters has been studied for </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drilling in Inconel 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heet and Regression analysis has been performed. The final regression models in terms of actual factors are given by</a:t>
            </a:r>
          </a:p>
          <a:p>
            <a:pPr algn="just">
              <a:lnSpc>
                <a:spcPct val="150000"/>
              </a:lnSpc>
              <a:spcAft>
                <a:spcPts val="800"/>
              </a:spcAft>
            </a:pPr>
            <a:r>
              <a:rPr lang="en-IN" sz="20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MRR</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0.513014 + 0.000132*A + 0.00054*B – 0.023115*C – 3.95597E-06*AB – 0.00058*AC + 0.000036*BC + 0.000034*A</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5.12500E-0.6*B</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+ 0.000328*C</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IN" sz="20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Hole Diameter </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4.58569 – 0.006818*A – 0.002699*B – 0.208778*C – 0.000035*AB – 0.000084*AC + 0.000233*BC + 0.000202*A</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0.000026*B</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+ 0.002981*C</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(2)</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IN" sz="20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Overcut</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2.43186 – 0.001914*A + 0.003963*B – 0.118089*C – 0.000218*AC + 0.000155*A</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+ 0.001827*C</a:t>
            </a:r>
            <a:r>
              <a:rPr lang="en-IN" sz="2000" baseline="30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a:t>
            </a:r>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(3)</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above equations can be used to calculate the MRR, Hole diameter and Overcut by keeping the factors A (p</a:t>
            </a:r>
            <a:r>
              <a:rPr lang="en-IN"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ulse frequency), B (duty cycle), C(Ultrasonic frequency) within the range.</a:t>
            </a:r>
            <a:endParaRPr lang="en-IN"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 name="Title 1">
            <a:extLst>
              <a:ext uri="{FF2B5EF4-FFF2-40B4-BE49-F238E27FC236}">
                <a16:creationId xmlns:a16="http://schemas.microsoft.com/office/drawing/2014/main" id="{944F5F27-6014-D322-F2FC-78CE7F0D1C6D}"/>
              </a:ext>
            </a:extLst>
          </p:cNvPr>
          <p:cNvSpPr>
            <a:spLocks noGrp="1"/>
          </p:cNvSpPr>
          <p:nvPr>
            <p:ph type="title" idx="4294967295"/>
          </p:nvPr>
        </p:nvSpPr>
        <p:spPr>
          <a:xfrm>
            <a:off x="635795" y="227688"/>
            <a:ext cx="11029950" cy="1012825"/>
          </a:xfrm>
        </p:spPr>
        <p:txBody>
          <a:bodyPr/>
          <a:lstStyle/>
          <a:p>
            <a:r>
              <a:rPr lang="en-IN" dirty="0">
                <a:solidFill>
                  <a:schemeClr val="tx1"/>
                </a:solidFill>
                <a:latin typeface="Times New Roman" panose="02020603050405020304" pitchFamily="18" charset="0"/>
                <a:cs typeface="Times New Roman" panose="02020603050405020304" pitchFamily="18" charset="0"/>
              </a:rPr>
              <a:t>Regression model (Inconel)</a:t>
            </a:r>
          </a:p>
        </p:txBody>
      </p:sp>
    </p:spTree>
    <p:extLst>
      <p:ext uri="{BB962C8B-B14F-4D97-AF65-F5344CB8AC3E}">
        <p14:creationId xmlns:p14="http://schemas.microsoft.com/office/powerpoint/2010/main" val="3488344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183F-97B1-87CF-AA16-45F0884484CE}"/>
              </a:ext>
            </a:extLst>
          </p:cNvPr>
          <p:cNvSpPr>
            <a:spLocks noGrp="1"/>
          </p:cNvSpPr>
          <p:nvPr>
            <p:ph type="title"/>
          </p:nvPr>
        </p:nvSpPr>
        <p:spPr>
          <a:xfrm>
            <a:off x="581192" y="513620"/>
            <a:ext cx="11029616" cy="1013800"/>
          </a:xfrm>
        </p:spPr>
        <p:txBody>
          <a:bodyPr/>
          <a:lstStyle/>
          <a:p>
            <a:r>
              <a:rPr lang="en-IN" dirty="0">
                <a:latin typeface="Times New Roman" panose="02020603050405020304" pitchFamily="18" charset="0"/>
                <a:cs typeface="Times New Roman" panose="02020603050405020304" pitchFamily="18" charset="0"/>
              </a:rPr>
              <a:t>Validation of the model</a:t>
            </a:r>
          </a:p>
        </p:txBody>
      </p:sp>
      <p:sp>
        <p:nvSpPr>
          <p:cNvPr id="3" name="Content Placeholder 2">
            <a:extLst>
              <a:ext uri="{FF2B5EF4-FFF2-40B4-BE49-F238E27FC236}">
                <a16:creationId xmlns:a16="http://schemas.microsoft.com/office/drawing/2014/main" id="{3F353DDC-FE98-95B6-5FE0-1488BB0128E8}"/>
              </a:ext>
            </a:extLst>
          </p:cNvPr>
          <p:cNvSpPr>
            <a:spLocks noGrp="1"/>
          </p:cNvSpPr>
          <p:nvPr>
            <p:ph idx="1"/>
          </p:nvPr>
        </p:nvSpPr>
        <p:spPr>
          <a:xfrm>
            <a:off x="581192" y="1893308"/>
            <a:ext cx="11029615" cy="2306160"/>
          </a:xfrm>
        </p:spPr>
        <p:txBody>
          <a:bodyPr/>
          <a:lstStyle/>
          <a:p>
            <a:pPr marL="457200" algn="just">
              <a:lnSpc>
                <a:spcPct val="107000"/>
              </a:lnSpc>
              <a:spcAft>
                <a:spcPts val="800"/>
              </a:spcAf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For the Validation purpose of the model, points confirmation was done by using two different sets of parameters. </a:t>
            </a:r>
          </a:p>
          <a:p>
            <a:pPr marL="457200" algn="just">
              <a:lnSpc>
                <a:spcPct val="107000"/>
              </a:lnSpc>
              <a:spcAft>
                <a:spcPts val="800"/>
              </a:spcAft>
            </a:pPr>
            <a:r>
              <a:rPr lang="en-I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First set of parameters were taken from the optimised process parameters</a:t>
            </a:r>
          </a:p>
          <a:p>
            <a:pPr marL="457200" algn="just">
              <a:lnSpc>
                <a:spcPct val="107000"/>
              </a:lnSpc>
              <a:spcAft>
                <a:spcPts val="800"/>
              </a:spcAft>
            </a:pPr>
            <a:r>
              <a:rPr lang="en-I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 random process parameters within the range were considered for the second set.</a:t>
            </a:r>
            <a:endPar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457200" algn="just">
              <a:lnSpc>
                <a:spcPct val="107000"/>
              </a:lnSpc>
              <a:spcAft>
                <a:spcPts val="800"/>
              </a:spcAft>
            </a:pPr>
            <a:r>
              <a:rPr lang="en-I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a:t>
            </a: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he experimental results were compare to the Design of experiments results and the error is within the margin.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9B36C415-0A0C-C53C-F920-E52932CED406}"/>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29</a:t>
            </a:fld>
            <a:endParaRPr lang="en-IN" sz="1800" dirty="0"/>
          </a:p>
        </p:txBody>
      </p:sp>
      <p:graphicFrame>
        <p:nvGraphicFramePr>
          <p:cNvPr id="7" name="Table 6">
            <a:extLst>
              <a:ext uri="{FF2B5EF4-FFF2-40B4-BE49-F238E27FC236}">
                <a16:creationId xmlns:a16="http://schemas.microsoft.com/office/drawing/2014/main" id="{B6832D1E-0B79-72DE-9AD7-B8E94504A7D8}"/>
              </a:ext>
            </a:extLst>
          </p:cNvPr>
          <p:cNvGraphicFramePr>
            <a:graphicFrameLocks noGrp="1"/>
          </p:cNvGraphicFramePr>
          <p:nvPr>
            <p:extLst>
              <p:ext uri="{D42A27DB-BD31-4B8C-83A1-F6EECF244321}">
                <p14:modId xmlns:p14="http://schemas.microsoft.com/office/powerpoint/2010/main" val="531238009"/>
              </p:ext>
            </p:extLst>
          </p:nvPr>
        </p:nvGraphicFramePr>
        <p:xfrm>
          <a:off x="581192" y="3900396"/>
          <a:ext cx="11098618" cy="2383060"/>
        </p:xfrm>
        <a:graphic>
          <a:graphicData uri="http://schemas.openxmlformats.org/drawingml/2006/table">
            <a:tbl>
              <a:tblPr firstRow="1" firstCol="1" bandRow="1">
                <a:tableStyleId>{5C22544A-7EE6-4342-B048-85BDC9FD1C3A}</a:tableStyleId>
              </a:tblPr>
              <a:tblGrid>
                <a:gridCol w="1251471">
                  <a:extLst>
                    <a:ext uri="{9D8B030D-6E8A-4147-A177-3AD203B41FA5}">
                      <a16:colId xmlns:a16="http://schemas.microsoft.com/office/drawing/2014/main" val="60396507"/>
                    </a:ext>
                  </a:extLst>
                </a:gridCol>
                <a:gridCol w="895546">
                  <a:extLst>
                    <a:ext uri="{9D8B030D-6E8A-4147-A177-3AD203B41FA5}">
                      <a16:colId xmlns:a16="http://schemas.microsoft.com/office/drawing/2014/main" val="2716042121"/>
                    </a:ext>
                  </a:extLst>
                </a:gridCol>
                <a:gridCol w="876693">
                  <a:extLst>
                    <a:ext uri="{9D8B030D-6E8A-4147-A177-3AD203B41FA5}">
                      <a16:colId xmlns:a16="http://schemas.microsoft.com/office/drawing/2014/main" val="1182504331"/>
                    </a:ext>
                  </a:extLst>
                </a:gridCol>
                <a:gridCol w="829559">
                  <a:extLst>
                    <a:ext uri="{9D8B030D-6E8A-4147-A177-3AD203B41FA5}">
                      <a16:colId xmlns:a16="http://schemas.microsoft.com/office/drawing/2014/main" val="1935818858"/>
                    </a:ext>
                  </a:extLst>
                </a:gridCol>
                <a:gridCol w="1032197">
                  <a:extLst>
                    <a:ext uri="{9D8B030D-6E8A-4147-A177-3AD203B41FA5}">
                      <a16:colId xmlns:a16="http://schemas.microsoft.com/office/drawing/2014/main" val="1275194445"/>
                    </a:ext>
                  </a:extLst>
                </a:gridCol>
                <a:gridCol w="824218">
                  <a:extLst>
                    <a:ext uri="{9D8B030D-6E8A-4147-A177-3AD203B41FA5}">
                      <a16:colId xmlns:a16="http://schemas.microsoft.com/office/drawing/2014/main" val="424773288"/>
                    </a:ext>
                  </a:extLst>
                </a:gridCol>
                <a:gridCol w="717103">
                  <a:extLst>
                    <a:ext uri="{9D8B030D-6E8A-4147-A177-3AD203B41FA5}">
                      <a16:colId xmlns:a16="http://schemas.microsoft.com/office/drawing/2014/main" val="2592036369"/>
                    </a:ext>
                  </a:extLst>
                </a:gridCol>
                <a:gridCol w="905774">
                  <a:extLst>
                    <a:ext uri="{9D8B030D-6E8A-4147-A177-3AD203B41FA5}">
                      <a16:colId xmlns:a16="http://schemas.microsoft.com/office/drawing/2014/main" val="660355075"/>
                    </a:ext>
                  </a:extLst>
                </a:gridCol>
                <a:gridCol w="798660">
                  <a:extLst>
                    <a:ext uri="{9D8B030D-6E8A-4147-A177-3AD203B41FA5}">
                      <a16:colId xmlns:a16="http://schemas.microsoft.com/office/drawing/2014/main" val="4160693404"/>
                    </a:ext>
                  </a:extLst>
                </a:gridCol>
                <a:gridCol w="718254">
                  <a:extLst>
                    <a:ext uri="{9D8B030D-6E8A-4147-A177-3AD203B41FA5}">
                      <a16:colId xmlns:a16="http://schemas.microsoft.com/office/drawing/2014/main" val="2302420676"/>
                    </a:ext>
                  </a:extLst>
                </a:gridCol>
                <a:gridCol w="780318">
                  <a:extLst>
                    <a:ext uri="{9D8B030D-6E8A-4147-A177-3AD203B41FA5}">
                      <a16:colId xmlns:a16="http://schemas.microsoft.com/office/drawing/2014/main" val="2546537397"/>
                    </a:ext>
                  </a:extLst>
                </a:gridCol>
                <a:gridCol w="699913">
                  <a:extLst>
                    <a:ext uri="{9D8B030D-6E8A-4147-A177-3AD203B41FA5}">
                      <a16:colId xmlns:a16="http://schemas.microsoft.com/office/drawing/2014/main" val="2526510741"/>
                    </a:ext>
                  </a:extLst>
                </a:gridCol>
                <a:gridCol w="768912">
                  <a:extLst>
                    <a:ext uri="{9D8B030D-6E8A-4147-A177-3AD203B41FA5}">
                      <a16:colId xmlns:a16="http://schemas.microsoft.com/office/drawing/2014/main" val="1535956156"/>
                    </a:ext>
                  </a:extLst>
                </a:gridCol>
              </a:tblGrid>
              <a:tr h="465806">
                <a:tc rowSpan="2">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Material</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nchor="ctr"/>
                </a:tc>
                <a:tc rowSpan="2">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Pulse freq.</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nchor="ctr"/>
                </a:tc>
                <a:tc rowSpan="2">
                  <a:txBody>
                    <a:bodyPr/>
                    <a:lstStyle/>
                    <a:p>
                      <a:pPr marL="0" algn="ctr">
                        <a:lnSpc>
                          <a:spcPct val="107000"/>
                        </a:lnSpc>
                      </a:pPr>
                      <a:r>
                        <a:rPr lang="en-US" sz="1400">
                          <a:effectLst/>
                          <a:latin typeface="Times New Roman" panose="02020603050405020304" pitchFamily="18" charset="0"/>
                          <a:cs typeface="Times New Roman" panose="02020603050405020304" pitchFamily="18" charset="0"/>
                        </a:rPr>
                        <a:t>Duty Cycle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nchor="ctr"/>
                </a:tc>
                <a:tc rowSpan="2">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UV freq.</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nchor="ctr"/>
                </a:tc>
                <a:tc gridSpan="3">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MRR</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nchor="ctr"/>
                </a:tc>
                <a:tc hMerge="1">
                  <a:txBody>
                    <a:bodyPr/>
                    <a:lstStyle/>
                    <a:p>
                      <a:endParaRPr lang="en-IN"/>
                    </a:p>
                  </a:txBody>
                  <a:tcPr/>
                </a:tc>
                <a:tc hMerge="1">
                  <a:txBody>
                    <a:bodyPr/>
                    <a:lstStyle/>
                    <a:p>
                      <a:endParaRPr lang="en-IN"/>
                    </a:p>
                  </a:txBody>
                  <a:tcPr/>
                </a:tc>
                <a:tc gridSpan="3">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Hole Diameter</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nchor="ctr"/>
                </a:tc>
                <a:tc hMerge="1">
                  <a:txBody>
                    <a:bodyPr/>
                    <a:lstStyle/>
                    <a:p>
                      <a:endParaRPr lang="en-IN"/>
                    </a:p>
                  </a:txBody>
                  <a:tcPr/>
                </a:tc>
                <a:tc hMerge="1">
                  <a:txBody>
                    <a:bodyPr/>
                    <a:lstStyle/>
                    <a:p>
                      <a:endParaRPr lang="en-IN"/>
                    </a:p>
                  </a:txBody>
                  <a:tcPr/>
                </a:tc>
                <a:tc gridSpan="3">
                  <a:txBody>
                    <a:bodyPr/>
                    <a:lstStyle/>
                    <a:p>
                      <a:pPr marL="0" algn="ctr">
                        <a:lnSpc>
                          <a:spcPct val="107000"/>
                        </a:lnSpc>
                        <a:spcAft>
                          <a:spcPts val="800"/>
                        </a:spcAft>
                      </a:pPr>
                      <a:r>
                        <a:rPr lang="en-US" sz="1400" dirty="0">
                          <a:effectLst/>
                          <a:latin typeface="Times New Roman" panose="02020603050405020304" pitchFamily="18" charset="0"/>
                          <a:cs typeface="Times New Roman" panose="02020603050405020304" pitchFamily="18" charset="0"/>
                        </a:rPr>
                        <a:t>Overcut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73808728"/>
                  </a:ext>
                </a:extLst>
              </a:tr>
              <a:tr h="465806">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0" algn="ctr">
                        <a:lnSpc>
                          <a:spcPct val="107000"/>
                        </a:lnSpc>
                      </a:pPr>
                      <a:r>
                        <a:rPr lang="en-IN" sz="1400">
                          <a:effectLst/>
                          <a:latin typeface="Times New Roman" panose="02020603050405020304" pitchFamily="18" charset="0"/>
                          <a:ea typeface="Times New Roman" panose="02020603050405020304" pitchFamily="18" charset="0"/>
                          <a:cs typeface="Times New Roman" panose="02020603050405020304" pitchFamily="18" charset="0"/>
                        </a:rPr>
                        <a:t>95% </a:t>
                      </a:r>
                    </a:p>
                    <a:p>
                      <a:pPr marL="0" algn="ctr">
                        <a:lnSpc>
                          <a:spcPct val="107000"/>
                        </a:lnSpc>
                      </a:pPr>
                      <a:r>
                        <a:rPr lang="en-IN" sz="1400">
                          <a:effectLst/>
                          <a:latin typeface="Times New Roman" panose="02020603050405020304" pitchFamily="18" charset="0"/>
                          <a:ea typeface="Times New Roman" panose="02020603050405020304" pitchFamily="18" charset="0"/>
                          <a:cs typeface="Times New Roman" panose="02020603050405020304" pitchFamily="18" charset="0"/>
                        </a:rPr>
                        <a:t>Pi low</a:t>
                      </a:r>
                      <a:endParaRPr lang="en-IN" sz="1600"/>
                    </a:p>
                  </a:txBody>
                  <a:tcPr marL="65848" marR="65848" marT="0" marB="0" anchor="ctr"/>
                </a:tc>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Exp</a:t>
                      </a:r>
                      <a:endParaRPr lang="en-IN" sz="1600" dirty="0"/>
                    </a:p>
                  </a:txBody>
                  <a:tcPr marL="65848" marR="65848" marT="0" marB="0" anchor="ctr"/>
                </a:tc>
                <a:tc>
                  <a:txBody>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95% Pi high</a:t>
                      </a:r>
                      <a:endParaRPr lang="en-IN" sz="1600" dirty="0"/>
                    </a:p>
                  </a:txBody>
                  <a:tcPr marL="65848" marR="65848" marT="0" marB="0" anchor="ctr"/>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95% </a:t>
                      </a:r>
                    </a:p>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Pi low</a:t>
                      </a:r>
                    </a:p>
                  </a:txBody>
                  <a:tcPr marL="65848" marR="65848" marT="0" marB="0" anchor="ctr"/>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Exp</a:t>
                      </a:r>
                    </a:p>
                  </a:txBody>
                  <a:tcPr marL="65848" marR="65848" marT="0" marB="0" anchor="ctr"/>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95% </a:t>
                      </a:r>
                    </a:p>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Pi high</a:t>
                      </a:r>
                    </a:p>
                  </a:txBody>
                  <a:tcPr marL="65848" marR="65848" marT="0" marB="0" anchor="ctr"/>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95% Pi low</a:t>
                      </a:r>
                    </a:p>
                  </a:txBody>
                  <a:tcPr marL="65848" marR="65848" marT="0" marB="0" anchor="ctr"/>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Exp</a:t>
                      </a:r>
                    </a:p>
                  </a:txBody>
                  <a:tcPr marL="65848" marR="65848" marT="0" marB="0" anchor="ctr"/>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95% Pi high</a:t>
                      </a:r>
                    </a:p>
                  </a:txBody>
                  <a:tcPr marL="65848" marR="65848" marT="0" marB="0" anchor="ctr"/>
                </a:tc>
                <a:extLst>
                  <a:ext uri="{0D108BD9-81ED-4DB2-BD59-A6C34878D82A}">
                    <a16:rowId xmlns:a16="http://schemas.microsoft.com/office/drawing/2014/main" val="3105783998"/>
                  </a:ext>
                </a:extLst>
              </a:tr>
              <a:tr h="362862">
                <a:tc rowSpan="2">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Aluminum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15</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a:effectLst/>
                          <a:latin typeface="Times New Roman" panose="02020603050405020304" pitchFamily="18" charset="0"/>
                          <a:cs typeface="Times New Roman" panose="02020603050405020304" pitchFamily="18" charset="0"/>
                        </a:rPr>
                        <a:t>75</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31.4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0.2497</a:t>
                      </a: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0.2524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0.2608</a:t>
                      </a: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1.6772</a:t>
                      </a: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1.7422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1.7989</a:t>
                      </a:r>
                    </a:p>
                  </a:txBody>
                  <a:tcPr marL="65848" marR="65848" marT="0" marB="0"/>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0.8997</a:t>
                      </a:r>
                    </a:p>
                  </a:txBody>
                  <a:tcPr marL="65848" marR="65848" marT="0" marB="0"/>
                </a:tc>
                <a:tc>
                  <a:txBody>
                    <a:bodyPr/>
                    <a:lstStyle/>
                    <a:p>
                      <a:pPr marL="0" algn="ctr">
                        <a:lnSpc>
                          <a:spcPct val="107000"/>
                        </a:lnSpc>
                        <a:spcAft>
                          <a:spcPts val="800"/>
                        </a:spcAft>
                      </a:pPr>
                      <a:r>
                        <a:rPr lang="en-US" sz="1400" dirty="0">
                          <a:effectLst/>
                          <a:latin typeface="Times New Roman" panose="02020603050405020304" pitchFamily="18" charset="0"/>
                          <a:cs typeface="Times New Roman" panose="02020603050405020304" pitchFamily="18" charset="0"/>
                        </a:rPr>
                        <a:t>0.9341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0.9654</a:t>
                      </a:r>
                    </a:p>
                  </a:txBody>
                  <a:tcPr marL="65848" marR="65848" marT="0" marB="0"/>
                </a:tc>
                <a:extLst>
                  <a:ext uri="{0D108BD9-81ED-4DB2-BD59-A6C34878D82A}">
                    <a16:rowId xmlns:a16="http://schemas.microsoft.com/office/drawing/2014/main" val="2190599706"/>
                  </a:ext>
                </a:extLst>
              </a:tr>
              <a:tr h="362862">
                <a:tc vMerge="1">
                  <a:txBody>
                    <a:bodyPr/>
                    <a:lstStyle/>
                    <a:p>
                      <a:endParaRPr lang="en-IN"/>
                    </a:p>
                  </a:txBody>
                  <a:tcPr/>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10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70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30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0.2211</a:t>
                      </a: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0.2261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0.2312</a:t>
                      </a: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1.6531</a:t>
                      </a: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1.7216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1.7987</a:t>
                      </a:r>
                    </a:p>
                  </a:txBody>
                  <a:tcPr marL="65848" marR="65848" marT="0" marB="0"/>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0.8772</a:t>
                      </a:r>
                    </a:p>
                  </a:txBody>
                  <a:tcPr marL="65848" marR="65848" marT="0" marB="0"/>
                </a:tc>
                <a:tc>
                  <a:txBody>
                    <a:bodyPr/>
                    <a:lstStyle/>
                    <a:p>
                      <a:pPr marL="0" algn="ctr">
                        <a:lnSpc>
                          <a:spcPct val="107000"/>
                        </a:lnSpc>
                        <a:spcAft>
                          <a:spcPts val="800"/>
                        </a:spcAft>
                      </a:pPr>
                      <a:r>
                        <a:rPr lang="en-US" sz="1400" dirty="0">
                          <a:effectLst/>
                          <a:latin typeface="Times New Roman" panose="02020603050405020304" pitchFamily="18" charset="0"/>
                          <a:cs typeface="Times New Roman" panose="02020603050405020304" pitchFamily="18" charset="0"/>
                        </a:rPr>
                        <a:t>0.9156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0.9458</a:t>
                      </a:r>
                    </a:p>
                  </a:txBody>
                  <a:tcPr marL="65848" marR="65848" marT="0" marB="0"/>
                </a:tc>
                <a:extLst>
                  <a:ext uri="{0D108BD9-81ED-4DB2-BD59-A6C34878D82A}">
                    <a16:rowId xmlns:a16="http://schemas.microsoft.com/office/drawing/2014/main" val="898131976"/>
                  </a:ext>
                </a:extLst>
              </a:tr>
              <a:tr h="362862">
                <a:tc rowSpan="2">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Inconel</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25</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65</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31.1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0.1899</a:t>
                      </a:r>
                    </a:p>
                  </a:txBody>
                  <a:tcPr marL="65848" marR="65848" marT="0" marB="0"/>
                </a:tc>
                <a:tc>
                  <a:txBody>
                    <a:bodyPr/>
                    <a:lstStyle/>
                    <a:p>
                      <a:pPr marL="0" algn="ctr">
                        <a:lnSpc>
                          <a:spcPct val="107000"/>
                        </a:lnSpc>
                      </a:pPr>
                      <a:r>
                        <a:rPr lang="en-US" sz="1400">
                          <a:effectLst/>
                          <a:latin typeface="Times New Roman" panose="02020603050405020304" pitchFamily="18" charset="0"/>
                          <a:cs typeface="Times New Roman" panose="02020603050405020304" pitchFamily="18" charset="0"/>
                        </a:rPr>
                        <a:t>0.1945</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0.1989</a:t>
                      </a: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1.4229</a:t>
                      </a: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1.4921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1.5624</a:t>
                      </a:r>
                    </a:p>
                  </a:txBody>
                  <a:tcPr marL="65848" marR="65848" marT="0" marB="0"/>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0.7208</a:t>
                      </a:r>
                    </a:p>
                  </a:txBody>
                  <a:tcPr marL="65848" marR="65848" marT="0" marB="0"/>
                </a:tc>
                <a:tc>
                  <a:txBody>
                    <a:bodyPr/>
                    <a:lstStyle/>
                    <a:p>
                      <a:pPr marL="0" algn="ctr">
                        <a:lnSpc>
                          <a:spcPct val="107000"/>
                        </a:lnSpc>
                        <a:spcAft>
                          <a:spcPts val="800"/>
                        </a:spcAft>
                      </a:pPr>
                      <a:r>
                        <a:rPr lang="en-US" sz="1400" dirty="0">
                          <a:effectLst/>
                          <a:latin typeface="Times New Roman" panose="02020603050405020304" pitchFamily="18" charset="0"/>
                          <a:cs typeface="Times New Roman" panose="02020603050405020304" pitchFamily="18" charset="0"/>
                        </a:rPr>
                        <a:t>0.7511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0.7894</a:t>
                      </a:r>
                    </a:p>
                  </a:txBody>
                  <a:tcPr marL="65848" marR="65848" marT="0" marB="0"/>
                </a:tc>
                <a:extLst>
                  <a:ext uri="{0D108BD9-81ED-4DB2-BD59-A6C34878D82A}">
                    <a16:rowId xmlns:a16="http://schemas.microsoft.com/office/drawing/2014/main" val="288421783"/>
                  </a:ext>
                </a:extLst>
              </a:tr>
              <a:tr h="362862">
                <a:tc vMerge="1">
                  <a:txBody>
                    <a:bodyPr/>
                    <a:lstStyle/>
                    <a:p>
                      <a:endParaRPr lang="en-IN"/>
                    </a:p>
                  </a:txBody>
                  <a:tcPr/>
                </a:tc>
                <a:tc>
                  <a:txBody>
                    <a:bodyPr/>
                    <a:lstStyle/>
                    <a:p>
                      <a:pPr marL="0" algn="ctr">
                        <a:lnSpc>
                          <a:spcPct val="107000"/>
                        </a:lnSpc>
                      </a:pPr>
                      <a:r>
                        <a:rPr lang="en-US" sz="1400">
                          <a:effectLst/>
                          <a:latin typeface="Times New Roman" panose="02020603050405020304" pitchFamily="18" charset="0"/>
                          <a:cs typeface="Times New Roman" panose="02020603050405020304" pitchFamily="18" charset="0"/>
                        </a:rPr>
                        <a:t>10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a:effectLst/>
                          <a:latin typeface="Times New Roman" panose="02020603050405020304" pitchFamily="18" charset="0"/>
                          <a:cs typeface="Times New Roman" panose="02020603050405020304" pitchFamily="18" charset="0"/>
                        </a:rPr>
                        <a:t>70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US" sz="1400">
                          <a:effectLst/>
                          <a:latin typeface="Times New Roman" panose="02020603050405020304" pitchFamily="18" charset="0"/>
                          <a:cs typeface="Times New Roman" panose="02020603050405020304" pitchFamily="18" charset="0"/>
                        </a:rPr>
                        <a:t>30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0.1945</a:t>
                      </a: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0.1997</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0.2045</a:t>
                      </a: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1.4315</a:t>
                      </a:r>
                    </a:p>
                  </a:txBody>
                  <a:tcPr marL="65848" marR="65848" marT="0" marB="0"/>
                </a:tc>
                <a:tc>
                  <a:txBody>
                    <a:bodyPr/>
                    <a:lstStyle/>
                    <a:p>
                      <a:pPr marL="0" algn="ctr">
                        <a:lnSpc>
                          <a:spcPct val="107000"/>
                        </a:lnSpc>
                      </a:pPr>
                      <a:r>
                        <a:rPr lang="en-US" sz="1400" dirty="0">
                          <a:effectLst/>
                          <a:latin typeface="Times New Roman" panose="02020603050405020304" pitchFamily="18" charset="0"/>
                          <a:cs typeface="Times New Roman" panose="02020603050405020304" pitchFamily="18" charset="0"/>
                        </a:rPr>
                        <a:t>1.5016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1.5754</a:t>
                      </a:r>
                    </a:p>
                  </a:txBody>
                  <a:tcPr marL="65848" marR="65848" marT="0" marB="0"/>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0.7311</a:t>
                      </a:r>
                    </a:p>
                  </a:txBody>
                  <a:tcPr marL="65848" marR="65848" marT="0" marB="0"/>
                </a:tc>
                <a:tc>
                  <a:txBody>
                    <a:bodyPr/>
                    <a:lstStyle/>
                    <a:p>
                      <a:pPr marL="0" algn="ctr">
                        <a:lnSpc>
                          <a:spcPct val="107000"/>
                        </a:lnSpc>
                        <a:spcAft>
                          <a:spcPts val="800"/>
                        </a:spcAft>
                      </a:pPr>
                      <a:r>
                        <a:rPr lang="en-US" sz="1400" dirty="0">
                          <a:effectLst/>
                          <a:latin typeface="Times New Roman" panose="02020603050405020304" pitchFamily="18" charset="0"/>
                          <a:cs typeface="Times New Roman" panose="02020603050405020304" pitchFamily="18" charset="0"/>
                        </a:rPr>
                        <a:t>0.7629</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848" marR="65848" marT="0" marB="0"/>
                </a:tc>
                <a:tc>
                  <a:txBody>
                    <a:bodyPr/>
                    <a:lstStyle/>
                    <a:p>
                      <a:pPr marL="0" algn="ctr">
                        <a:lnSpc>
                          <a:spcPct val="107000"/>
                        </a:lnSpc>
                        <a:spcAft>
                          <a:spcPts val="8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0.8012</a:t>
                      </a:r>
                    </a:p>
                  </a:txBody>
                  <a:tcPr marL="65848" marR="65848" marT="0" marB="0"/>
                </a:tc>
                <a:extLst>
                  <a:ext uri="{0D108BD9-81ED-4DB2-BD59-A6C34878D82A}">
                    <a16:rowId xmlns:a16="http://schemas.microsoft.com/office/drawing/2014/main" val="3654325195"/>
                  </a:ext>
                </a:extLst>
              </a:tr>
            </a:tbl>
          </a:graphicData>
        </a:graphic>
      </p:graphicFrame>
      <p:sp>
        <p:nvSpPr>
          <p:cNvPr id="9" name="TextBox 8">
            <a:extLst>
              <a:ext uri="{FF2B5EF4-FFF2-40B4-BE49-F238E27FC236}">
                <a16:creationId xmlns:a16="http://schemas.microsoft.com/office/drawing/2014/main" id="{4E63A010-801C-3FA7-398B-FA86586870B1}"/>
              </a:ext>
            </a:extLst>
          </p:cNvPr>
          <p:cNvSpPr txBox="1"/>
          <p:nvPr/>
        </p:nvSpPr>
        <p:spPr>
          <a:xfrm>
            <a:off x="2599816" y="6283753"/>
            <a:ext cx="6992363" cy="369332"/>
          </a:xfrm>
          <a:prstGeom prst="rect">
            <a:avLst/>
          </a:prstGeom>
          <a:noFill/>
        </p:spPr>
        <p:txBody>
          <a:bodyPr wrap="none" rtlCol="0">
            <a:spAutoFit/>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Table : Validation runs for drilling on both aluminium and Inconel sheet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710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B7D2C-0D96-92CB-923B-2E890C2D48CD}"/>
              </a:ext>
            </a:extLst>
          </p:cNvPr>
          <p:cNvSpPr>
            <a:spLocks noGrp="1"/>
          </p:cNvSpPr>
          <p:nvPr>
            <p:ph type="title"/>
          </p:nvPr>
        </p:nvSpPr>
        <p:spPr>
          <a:xfrm>
            <a:off x="581193" y="502449"/>
            <a:ext cx="11029616" cy="1013800"/>
          </a:xfrm>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BA50759-C049-6826-5249-FF5F7C407512}"/>
              </a:ext>
            </a:extLst>
          </p:cNvPr>
          <p:cNvSpPr>
            <a:spLocks noGrp="1"/>
          </p:cNvSpPr>
          <p:nvPr>
            <p:ph idx="1"/>
          </p:nvPr>
        </p:nvSpPr>
        <p:spPr>
          <a:xfrm>
            <a:off x="581193" y="1996895"/>
            <a:ext cx="11029615" cy="3678303"/>
          </a:xfrm>
        </p:spPr>
        <p:txBody>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Electro Chemical Machining is a non-conventional machining process.</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is used to machine difficult to cut materials and it is reverse of electro plating</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Important elements of ECM are:</a:t>
            </a:r>
          </a:p>
          <a:p>
            <a:pPr marL="914400" marR="0" lvl="1" indent="-344488" algn="just"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Electrolyte</a:t>
            </a:r>
          </a:p>
          <a:p>
            <a:pPr marL="914400" marR="0" lvl="1" indent="-344488" algn="just"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Tool</a:t>
            </a:r>
          </a:p>
          <a:p>
            <a:pPr marL="914400" marR="0" lvl="1" indent="-344488" algn="just"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Workpiece</a:t>
            </a:r>
          </a:p>
          <a:p>
            <a:pPr marL="914400" marR="0" lvl="1" indent="-344488" algn="just"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DC power source</a:t>
            </a:r>
          </a:p>
          <a:p>
            <a:endParaRPr lang="en-IN" dirty="0"/>
          </a:p>
        </p:txBody>
      </p:sp>
      <p:sp>
        <p:nvSpPr>
          <p:cNvPr id="4" name="Slide Number Placeholder 3">
            <a:extLst>
              <a:ext uri="{FF2B5EF4-FFF2-40B4-BE49-F238E27FC236}">
                <a16:creationId xmlns:a16="http://schemas.microsoft.com/office/drawing/2014/main" id="{00F2E065-6858-885B-510D-9404D0ACC9FA}"/>
              </a:ext>
            </a:extLst>
          </p:cNvPr>
          <p:cNvSpPr>
            <a:spLocks noGrp="1"/>
          </p:cNvSpPr>
          <p:nvPr>
            <p:ph type="sldNum" sz="quarter" idx="12"/>
          </p:nvPr>
        </p:nvSpPr>
        <p:spPr>
          <a:xfrm>
            <a:off x="11139492" y="6505928"/>
            <a:ext cx="1052508" cy="365125"/>
          </a:xfrm>
        </p:spPr>
        <p:txBody>
          <a:bodyPr/>
          <a:lstStyle/>
          <a:p>
            <a:fld id="{CF565DC8-7126-4D81-8F60-60703EC8A2BD}" type="slidenum">
              <a:rPr lang="en-IN" sz="1800" smtClean="0"/>
              <a:t>3</a:t>
            </a:fld>
            <a:endParaRPr lang="en-IN" sz="1800" dirty="0"/>
          </a:p>
        </p:txBody>
      </p:sp>
      <p:pic>
        <p:nvPicPr>
          <p:cNvPr id="10" name="Picture 9" descr="Electrochemical machining - Wikipedia">
            <a:extLst>
              <a:ext uri="{FF2B5EF4-FFF2-40B4-BE49-F238E27FC236}">
                <a16:creationId xmlns:a16="http://schemas.microsoft.com/office/drawing/2014/main" id="{EB5FB727-226B-F384-73FA-A0900139F99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4127" y="3362231"/>
            <a:ext cx="4407633" cy="2793613"/>
          </a:xfrm>
          <a:prstGeom prst="rect">
            <a:avLst/>
          </a:prstGeom>
          <a:noFill/>
          <a:ln>
            <a:solidFill>
              <a:schemeClr val="tx1"/>
            </a:solidFill>
          </a:ln>
        </p:spPr>
      </p:pic>
      <p:sp>
        <p:nvSpPr>
          <p:cNvPr id="11" name="TextBox 10">
            <a:extLst>
              <a:ext uri="{FF2B5EF4-FFF2-40B4-BE49-F238E27FC236}">
                <a16:creationId xmlns:a16="http://schemas.microsoft.com/office/drawing/2014/main" id="{DD821EE3-568F-54F4-0389-80C628073E60}"/>
              </a:ext>
            </a:extLst>
          </p:cNvPr>
          <p:cNvSpPr txBox="1"/>
          <p:nvPr/>
        </p:nvSpPr>
        <p:spPr>
          <a:xfrm>
            <a:off x="6337341" y="6321262"/>
            <a:ext cx="346120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Fig 1: </a:t>
            </a:r>
            <a:r>
              <a:rPr lang="en-US" dirty="0">
                <a:latin typeface="Times New Roman" panose="02020603050405020304" pitchFamily="18" charset="0"/>
                <a:cs typeface="Times New Roman" panose="02020603050405020304" pitchFamily="18" charset="0"/>
              </a:rPr>
              <a:t>Schematic of ECM process</a:t>
            </a:r>
            <a:endParaRPr lang="en-IN" baseline="30000" dirty="0"/>
          </a:p>
        </p:txBody>
      </p:sp>
    </p:spTree>
    <p:extLst>
      <p:ext uri="{BB962C8B-B14F-4D97-AF65-F5344CB8AC3E}">
        <p14:creationId xmlns:p14="http://schemas.microsoft.com/office/powerpoint/2010/main" val="2865946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B9F2CD-AECC-9F46-28D2-F98F2B1D3204}"/>
              </a:ext>
            </a:extLst>
          </p:cNvPr>
          <p:cNvSpPr>
            <a:spLocks noGrp="1"/>
          </p:cNvSpPr>
          <p:nvPr>
            <p:ph type="sldNum" sz="quarter" idx="12"/>
          </p:nvPr>
        </p:nvSpPr>
        <p:spPr>
          <a:xfrm>
            <a:off x="11125275" y="6492875"/>
            <a:ext cx="1052510" cy="365125"/>
          </a:xfrm>
        </p:spPr>
        <p:txBody>
          <a:bodyPr/>
          <a:lstStyle/>
          <a:p>
            <a:fld id="{CF565DC8-7126-4D81-8F60-60703EC8A2BD}" type="slidenum">
              <a:rPr lang="en-IN" sz="1800" smtClean="0"/>
              <a:t>30</a:t>
            </a:fld>
            <a:endParaRPr lang="en-IN" sz="1800" dirty="0"/>
          </a:p>
        </p:txBody>
      </p:sp>
      <p:sp>
        <p:nvSpPr>
          <p:cNvPr id="9" name="TextBox 8">
            <a:extLst>
              <a:ext uri="{FF2B5EF4-FFF2-40B4-BE49-F238E27FC236}">
                <a16:creationId xmlns:a16="http://schemas.microsoft.com/office/drawing/2014/main" id="{64944F06-1DBA-09EE-8EBD-9D3AB93942B0}"/>
              </a:ext>
            </a:extLst>
          </p:cNvPr>
          <p:cNvSpPr txBox="1"/>
          <p:nvPr/>
        </p:nvSpPr>
        <p:spPr>
          <a:xfrm>
            <a:off x="348791" y="4682377"/>
            <a:ext cx="11302739" cy="212006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 steep slope or curvature in a factor shows that the response is sensitive to that factor.</a:t>
            </a:r>
          </a:p>
          <a:p>
            <a:pPr marL="285750" indent="-285750" algn="just">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 relatively flat line shows insensitivity to change in that particular factor.</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Graphs show that, both pulse frequency and duty cycle are most significant factors.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 relative flat line for Ultrasonic vibration frequency indicating its is not a much sensitive factor.</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At higher pulse frequency, the Ultrasonic vibration frequency becomes a more significant factor.</a:t>
            </a:r>
          </a:p>
        </p:txBody>
      </p:sp>
      <p:grpSp>
        <p:nvGrpSpPr>
          <p:cNvPr id="27" name="Group 26">
            <a:extLst>
              <a:ext uri="{FF2B5EF4-FFF2-40B4-BE49-F238E27FC236}">
                <a16:creationId xmlns:a16="http://schemas.microsoft.com/office/drawing/2014/main" id="{ADAC10EF-C6A4-F642-37A7-DC5116C46971}"/>
              </a:ext>
            </a:extLst>
          </p:cNvPr>
          <p:cNvGrpSpPr/>
          <p:nvPr/>
        </p:nvGrpSpPr>
        <p:grpSpPr>
          <a:xfrm>
            <a:off x="276147" y="1083395"/>
            <a:ext cx="11487627" cy="3600372"/>
            <a:chOff x="348791" y="1076969"/>
            <a:chExt cx="11487627" cy="3600372"/>
          </a:xfrm>
        </p:grpSpPr>
        <p:sp>
          <p:nvSpPr>
            <p:cNvPr id="11" name="TextBox 10">
              <a:extLst>
                <a:ext uri="{FF2B5EF4-FFF2-40B4-BE49-F238E27FC236}">
                  <a16:creationId xmlns:a16="http://schemas.microsoft.com/office/drawing/2014/main" id="{A8D34C37-8A3B-597C-3CAB-AD4985C5684B}"/>
                </a:ext>
              </a:extLst>
            </p:cNvPr>
            <p:cNvSpPr txBox="1"/>
            <p:nvPr/>
          </p:nvSpPr>
          <p:spPr>
            <a:xfrm>
              <a:off x="769314" y="4308009"/>
              <a:ext cx="3038011"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perturbation plot of MRR </a:t>
              </a:r>
            </a:p>
          </p:txBody>
        </p:sp>
        <p:sp>
          <p:nvSpPr>
            <p:cNvPr id="12" name="TextBox 11">
              <a:extLst>
                <a:ext uri="{FF2B5EF4-FFF2-40B4-BE49-F238E27FC236}">
                  <a16:creationId xmlns:a16="http://schemas.microsoft.com/office/drawing/2014/main" id="{0B9050FC-2CA3-FEB8-A711-114F18124F5D}"/>
                </a:ext>
              </a:extLst>
            </p:cNvPr>
            <p:cNvSpPr txBox="1"/>
            <p:nvPr/>
          </p:nvSpPr>
          <p:spPr>
            <a:xfrm>
              <a:off x="4291298" y="4250246"/>
              <a:ext cx="3889976"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perturbation plot of Hole diameter </a:t>
              </a:r>
            </a:p>
          </p:txBody>
        </p:sp>
        <p:sp>
          <p:nvSpPr>
            <p:cNvPr id="13" name="TextBox 12">
              <a:extLst>
                <a:ext uri="{FF2B5EF4-FFF2-40B4-BE49-F238E27FC236}">
                  <a16:creationId xmlns:a16="http://schemas.microsoft.com/office/drawing/2014/main" id="{E46B15AE-6A33-AC75-494E-460C180AA606}"/>
                </a:ext>
              </a:extLst>
            </p:cNvPr>
            <p:cNvSpPr txBox="1"/>
            <p:nvPr/>
          </p:nvSpPr>
          <p:spPr>
            <a:xfrm>
              <a:off x="8524293" y="4250246"/>
              <a:ext cx="3312125"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perturbation plot of Overcut </a:t>
              </a:r>
            </a:p>
          </p:txBody>
        </p:sp>
        <p:pic>
          <p:nvPicPr>
            <p:cNvPr id="15" name="Picture 14">
              <a:extLst>
                <a:ext uri="{FF2B5EF4-FFF2-40B4-BE49-F238E27FC236}">
                  <a16:creationId xmlns:a16="http://schemas.microsoft.com/office/drawing/2014/main" id="{8AA1F6E0-46ED-E674-4EA3-A237F3F41EA7}"/>
                </a:ext>
              </a:extLst>
            </p:cNvPr>
            <p:cNvPicPr>
              <a:picLocks noChangeAspect="1"/>
            </p:cNvPicPr>
            <p:nvPr/>
          </p:nvPicPr>
          <p:blipFill>
            <a:blip r:embed="rId2"/>
            <a:stretch>
              <a:fillRect/>
            </a:stretch>
          </p:blipFill>
          <p:spPr>
            <a:xfrm>
              <a:off x="348791" y="1076969"/>
              <a:ext cx="3458534" cy="3309952"/>
            </a:xfrm>
            <a:prstGeom prst="rect">
              <a:avLst/>
            </a:prstGeom>
          </p:spPr>
        </p:pic>
        <p:pic>
          <p:nvPicPr>
            <p:cNvPr id="17" name="Picture 16">
              <a:extLst>
                <a:ext uri="{FF2B5EF4-FFF2-40B4-BE49-F238E27FC236}">
                  <a16:creationId xmlns:a16="http://schemas.microsoft.com/office/drawing/2014/main" id="{24E41B16-E13A-00DA-2ED8-32115D62B169}"/>
                </a:ext>
              </a:extLst>
            </p:cNvPr>
            <p:cNvPicPr>
              <a:picLocks noChangeAspect="1"/>
            </p:cNvPicPr>
            <p:nvPr/>
          </p:nvPicPr>
          <p:blipFill rotWithShape="1">
            <a:blip r:embed="rId3"/>
            <a:srcRect b="1787"/>
            <a:stretch/>
          </p:blipFill>
          <p:spPr>
            <a:xfrm>
              <a:off x="4326431" y="1076969"/>
              <a:ext cx="3495440" cy="3231080"/>
            </a:xfrm>
            <a:prstGeom prst="rect">
              <a:avLst/>
            </a:prstGeom>
          </p:spPr>
        </p:pic>
        <p:pic>
          <p:nvPicPr>
            <p:cNvPr id="19" name="Picture 18">
              <a:extLst>
                <a:ext uri="{FF2B5EF4-FFF2-40B4-BE49-F238E27FC236}">
                  <a16:creationId xmlns:a16="http://schemas.microsoft.com/office/drawing/2014/main" id="{3A141956-2568-D455-2D24-C1CF4597D15F}"/>
                </a:ext>
              </a:extLst>
            </p:cNvPr>
            <p:cNvPicPr>
              <a:picLocks noChangeAspect="1"/>
            </p:cNvPicPr>
            <p:nvPr/>
          </p:nvPicPr>
          <p:blipFill>
            <a:blip r:embed="rId4"/>
            <a:stretch>
              <a:fillRect/>
            </a:stretch>
          </p:blipFill>
          <p:spPr>
            <a:xfrm>
              <a:off x="8340977" y="1076969"/>
              <a:ext cx="3495441" cy="3259361"/>
            </a:xfrm>
            <a:prstGeom prst="rect">
              <a:avLst/>
            </a:prstGeom>
          </p:spPr>
        </p:pic>
      </p:grpSp>
      <p:sp>
        <p:nvSpPr>
          <p:cNvPr id="28" name="TextBox 27">
            <a:extLst>
              <a:ext uri="{FF2B5EF4-FFF2-40B4-BE49-F238E27FC236}">
                <a16:creationId xmlns:a16="http://schemas.microsoft.com/office/drawing/2014/main" id="{7992FCCC-00F3-1F0C-0B59-5523318D5528}"/>
              </a:ext>
            </a:extLst>
          </p:cNvPr>
          <p:cNvSpPr txBox="1"/>
          <p:nvPr/>
        </p:nvSpPr>
        <p:spPr>
          <a:xfrm>
            <a:off x="399067" y="503802"/>
            <a:ext cx="970864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Perturbation plots of all responses against single factors</a:t>
            </a:r>
          </a:p>
        </p:txBody>
      </p:sp>
    </p:spTree>
    <p:extLst>
      <p:ext uri="{BB962C8B-B14F-4D97-AF65-F5344CB8AC3E}">
        <p14:creationId xmlns:p14="http://schemas.microsoft.com/office/powerpoint/2010/main" val="238319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19B1-79D0-4F8B-8697-2279A2E4E78C}"/>
              </a:ext>
            </a:extLst>
          </p:cNvPr>
          <p:cNvSpPr>
            <a:spLocks noGrp="1"/>
          </p:cNvSpPr>
          <p:nvPr>
            <p:ph type="title"/>
          </p:nvPr>
        </p:nvSpPr>
        <p:spPr/>
        <p:txBody>
          <a:bodyPr>
            <a:normAutofit/>
          </a:bodyPr>
          <a:lstStyle/>
          <a:p>
            <a:r>
              <a:rPr lang="en-IN" sz="2800" dirty="0">
                <a:latin typeface="Times New Roman" panose="02020603050405020304" pitchFamily="18" charset="0"/>
                <a:cs typeface="Times New Roman" panose="02020603050405020304" pitchFamily="18" charset="0"/>
              </a:rPr>
              <a:t>3-D Surface plot for MRR vs two factors for Aluminium sheet</a:t>
            </a:r>
            <a:endParaRPr lang="en-IN" dirty="0"/>
          </a:p>
        </p:txBody>
      </p:sp>
      <p:sp>
        <p:nvSpPr>
          <p:cNvPr id="3" name="Content Placeholder 2">
            <a:extLst>
              <a:ext uri="{FF2B5EF4-FFF2-40B4-BE49-F238E27FC236}">
                <a16:creationId xmlns:a16="http://schemas.microsoft.com/office/drawing/2014/main" id="{B99E2BDB-FCBE-4E38-80FA-E73BDB1C76A3}"/>
              </a:ext>
            </a:extLst>
          </p:cNvPr>
          <p:cNvSpPr>
            <a:spLocks noGrp="1"/>
          </p:cNvSpPr>
          <p:nvPr>
            <p:ph idx="1"/>
          </p:nvPr>
        </p:nvSpPr>
        <p:spPr>
          <a:xfrm>
            <a:off x="693965" y="4957379"/>
            <a:ext cx="11029615" cy="2136161"/>
          </a:xfrm>
        </p:spPr>
        <p:txBody>
          <a:bodyPr/>
          <a:lstStyle/>
          <a:p>
            <a:r>
              <a:rPr lang="en-US" dirty="0">
                <a:latin typeface="Times" panose="02020603050405020304" pitchFamily="18" charset="0"/>
                <a:ea typeface="Calibri" panose="020F0502020204030204" pitchFamily="34" charset="0"/>
                <a:cs typeface="Times" panose="02020603050405020304" pitchFamily="18" charset="0"/>
              </a:rPr>
              <a:t>An increase in pulse frequency means for a less time, pulse current was applied. As time is less, less will be the material dissolution.</a:t>
            </a:r>
            <a:endParaRPr lang="en-US" sz="1800" dirty="0">
              <a:latin typeface="Times" panose="02020603050405020304" pitchFamily="18" charset="0"/>
              <a:ea typeface="Calibri" panose="020F0502020204030204" pitchFamily="34" charset="0"/>
              <a:cs typeface="Times" panose="02020603050405020304" pitchFamily="18" charset="0"/>
            </a:endParaRPr>
          </a:p>
          <a:p>
            <a:r>
              <a:rPr lang="en-US" sz="1800" dirty="0">
                <a:latin typeface="Times" panose="02020603050405020304" pitchFamily="18" charset="0"/>
                <a:ea typeface="Calibri" panose="020F0502020204030204" pitchFamily="34" charset="0"/>
                <a:cs typeface="Times" panose="02020603050405020304" pitchFamily="18" charset="0"/>
              </a:rPr>
              <a:t>When workpiece subjected to ultrasonic vibration, IEG between electrodes changing in a periodic manner so there is slight improvement in MRR, due to vibration some trapped particles also gets removed.</a:t>
            </a:r>
          </a:p>
        </p:txBody>
      </p:sp>
      <p:sp>
        <p:nvSpPr>
          <p:cNvPr id="4" name="Slide Number Placeholder 3">
            <a:extLst>
              <a:ext uri="{FF2B5EF4-FFF2-40B4-BE49-F238E27FC236}">
                <a16:creationId xmlns:a16="http://schemas.microsoft.com/office/drawing/2014/main" id="{AD310D37-65C9-4CEB-99A3-E77728EF3721}"/>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31</a:t>
            </a:fld>
            <a:endParaRPr lang="en-IN" sz="1800" dirty="0"/>
          </a:p>
        </p:txBody>
      </p:sp>
      <p:grpSp>
        <p:nvGrpSpPr>
          <p:cNvPr id="16" name="Group 15">
            <a:extLst>
              <a:ext uri="{FF2B5EF4-FFF2-40B4-BE49-F238E27FC236}">
                <a16:creationId xmlns:a16="http://schemas.microsoft.com/office/drawing/2014/main" id="{B6F953FD-66FB-85F2-6598-E6322B13B8D4}"/>
              </a:ext>
            </a:extLst>
          </p:cNvPr>
          <p:cNvGrpSpPr/>
          <p:nvPr/>
        </p:nvGrpSpPr>
        <p:grpSpPr>
          <a:xfrm>
            <a:off x="581192" y="1904691"/>
            <a:ext cx="11349027" cy="3237354"/>
            <a:chOff x="468419" y="1614096"/>
            <a:chExt cx="11349027" cy="3237354"/>
          </a:xfrm>
        </p:grpSpPr>
        <p:pic>
          <p:nvPicPr>
            <p:cNvPr id="6" name="Picture 5">
              <a:extLst>
                <a:ext uri="{FF2B5EF4-FFF2-40B4-BE49-F238E27FC236}">
                  <a16:creationId xmlns:a16="http://schemas.microsoft.com/office/drawing/2014/main" id="{6723C239-C80D-6593-4DD6-0EFE993B91AB}"/>
                </a:ext>
              </a:extLst>
            </p:cNvPr>
            <p:cNvPicPr>
              <a:picLocks noChangeAspect="1"/>
            </p:cNvPicPr>
            <p:nvPr/>
          </p:nvPicPr>
          <p:blipFill>
            <a:blip r:embed="rId2"/>
            <a:stretch>
              <a:fillRect/>
            </a:stretch>
          </p:blipFill>
          <p:spPr>
            <a:xfrm>
              <a:off x="468419" y="1614096"/>
              <a:ext cx="3521676" cy="2947185"/>
            </a:xfrm>
            <a:prstGeom prst="rect">
              <a:avLst/>
            </a:prstGeom>
          </p:spPr>
        </p:pic>
        <p:pic>
          <p:nvPicPr>
            <p:cNvPr id="8" name="Picture 7">
              <a:extLst>
                <a:ext uri="{FF2B5EF4-FFF2-40B4-BE49-F238E27FC236}">
                  <a16:creationId xmlns:a16="http://schemas.microsoft.com/office/drawing/2014/main" id="{ACB45319-E3B3-DB5E-C516-9FCCF1FF98C3}"/>
                </a:ext>
              </a:extLst>
            </p:cNvPr>
            <p:cNvPicPr>
              <a:picLocks noChangeAspect="1"/>
            </p:cNvPicPr>
            <p:nvPr/>
          </p:nvPicPr>
          <p:blipFill rotWithShape="1">
            <a:blip r:embed="rId3"/>
            <a:srcRect l="1702" r="4590"/>
            <a:stretch/>
          </p:blipFill>
          <p:spPr>
            <a:xfrm>
              <a:off x="4335162" y="1670611"/>
              <a:ext cx="3521676" cy="2769287"/>
            </a:xfrm>
            <a:prstGeom prst="rect">
              <a:avLst/>
            </a:prstGeom>
          </p:spPr>
        </p:pic>
        <p:pic>
          <p:nvPicPr>
            <p:cNvPr id="10" name="Picture 9">
              <a:extLst>
                <a:ext uri="{FF2B5EF4-FFF2-40B4-BE49-F238E27FC236}">
                  <a16:creationId xmlns:a16="http://schemas.microsoft.com/office/drawing/2014/main" id="{563C35F4-24F6-0E8B-207D-5B73502E4B87}"/>
                </a:ext>
              </a:extLst>
            </p:cNvPr>
            <p:cNvPicPr>
              <a:picLocks noChangeAspect="1"/>
            </p:cNvPicPr>
            <p:nvPr/>
          </p:nvPicPr>
          <p:blipFill>
            <a:blip r:embed="rId4"/>
            <a:stretch>
              <a:fillRect/>
            </a:stretch>
          </p:blipFill>
          <p:spPr>
            <a:xfrm>
              <a:off x="8201905" y="1716088"/>
              <a:ext cx="3521676" cy="2766030"/>
            </a:xfrm>
            <a:prstGeom prst="rect">
              <a:avLst/>
            </a:prstGeom>
          </p:spPr>
        </p:pic>
        <p:sp>
          <p:nvSpPr>
            <p:cNvPr id="13" name="TextBox 12">
              <a:extLst>
                <a:ext uri="{FF2B5EF4-FFF2-40B4-BE49-F238E27FC236}">
                  <a16:creationId xmlns:a16="http://schemas.microsoft.com/office/drawing/2014/main" id="{628F30D8-12AF-DC07-2990-7C49D080E0C0}"/>
                </a:ext>
              </a:extLst>
            </p:cNvPr>
            <p:cNvSpPr txBox="1"/>
            <p:nvPr/>
          </p:nvSpPr>
          <p:spPr>
            <a:xfrm>
              <a:off x="630195" y="4466000"/>
              <a:ext cx="346774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A &amp; B</a:t>
              </a:r>
            </a:p>
          </p:txBody>
        </p:sp>
        <p:sp>
          <p:nvSpPr>
            <p:cNvPr id="14" name="TextBox 13">
              <a:extLst>
                <a:ext uri="{FF2B5EF4-FFF2-40B4-BE49-F238E27FC236}">
                  <a16:creationId xmlns:a16="http://schemas.microsoft.com/office/drawing/2014/main" id="{B7C6B0AE-B3A1-1232-F9A4-806AFEE4A79F}"/>
                </a:ext>
              </a:extLst>
            </p:cNvPr>
            <p:cNvSpPr txBox="1"/>
            <p:nvPr/>
          </p:nvSpPr>
          <p:spPr>
            <a:xfrm>
              <a:off x="4541920" y="4482118"/>
              <a:ext cx="3525452"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A &amp; C </a:t>
              </a:r>
            </a:p>
          </p:txBody>
        </p:sp>
        <p:sp>
          <p:nvSpPr>
            <p:cNvPr id="15" name="TextBox 14">
              <a:extLst>
                <a:ext uri="{FF2B5EF4-FFF2-40B4-BE49-F238E27FC236}">
                  <a16:creationId xmlns:a16="http://schemas.microsoft.com/office/drawing/2014/main" id="{7DC9AA94-1983-1CC0-C594-CDE17C66BF18}"/>
                </a:ext>
              </a:extLst>
            </p:cNvPr>
            <p:cNvSpPr txBox="1"/>
            <p:nvPr/>
          </p:nvSpPr>
          <p:spPr>
            <a:xfrm>
              <a:off x="8337006" y="4466000"/>
              <a:ext cx="3480440"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B &amp; C</a:t>
              </a:r>
            </a:p>
          </p:txBody>
        </p:sp>
      </p:grpSp>
    </p:spTree>
    <p:extLst>
      <p:ext uri="{BB962C8B-B14F-4D97-AF65-F5344CB8AC3E}">
        <p14:creationId xmlns:p14="http://schemas.microsoft.com/office/powerpoint/2010/main" val="1577221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19B1-79D0-4F8B-8697-2279A2E4E78C}"/>
              </a:ext>
            </a:extLst>
          </p:cNvPr>
          <p:cNvSpPr>
            <a:spLocks noGrp="1"/>
          </p:cNvSpPr>
          <p:nvPr>
            <p:ph type="title"/>
          </p:nvPr>
        </p:nvSpPr>
        <p:spPr>
          <a:xfrm>
            <a:off x="581192" y="1012575"/>
            <a:ext cx="11029616" cy="1013800"/>
          </a:xfrm>
        </p:spPr>
        <p:txBody>
          <a:bodyPr>
            <a:normAutofit fontScale="90000"/>
          </a:bodyPr>
          <a:lstStyle/>
          <a:p>
            <a:r>
              <a:rPr lang="en-IN" sz="3100" dirty="0">
                <a:latin typeface="Times New Roman" panose="02020603050405020304" pitchFamily="18" charset="0"/>
                <a:cs typeface="Times New Roman" panose="02020603050405020304" pitchFamily="18" charset="0"/>
              </a:rPr>
              <a:t>3-D Surface plot for Hole diameter vs two factors for Aluminium sheet</a:t>
            </a:r>
            <a:br>
              <a:rPr lang="en-IN" sz="28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99E2BDB-FCBE-4E38-80FA-E73BDB1C76A3}"/>
              </a:ext>
            </a:extLst>
          </p:cNvPr>
          <p:cNvSpPr>
            <a:spLocks noGrp="1"/>
          </p:cNvSpPr>
          <p:nvPr>
            <p:ph idx="1"/>
          </p:nvPr>
        </p:nvSpPr>
        <p:spPr>
          <a:xfrm>
            <a:off x="581192" y="5399130"/>
            <a:ext cx="11029615" cy="1340372"/>
          </a:xfrm>
        </p:spPr>
        <p:txBody>
          <a:bodyPr/>
          <a:lstStyle/>
          <a:p>
            <a:r>
              <a:rPr lang="en-IN" dirty="0">
                <a:latin typeface="Times New Roman" panose="02020603050405020304" pitchFamily="18" charset="0"/>
                <a:cs typeface="Times New Roman" panose="02020603050405020304" pitchFamily="18" charset="0"/>
              </a:rPr>
              <a:t>The least hole diameter is for the combination of low duty cycle and high ultrasonic frequency.</a:t>
            </a:r>
          </a:p>
          <a:p>
            <a:r>
              <a:rPr lang="en-IN" dirty="0">
                <a:latin typeface="Times New Roman" panose="02020603050405020304" pitchFamily="18" charset="0"/>
                <a:cs typeface="Times New Roman" panose="02020603050405020304" pitchFamily="18" charset="0"/>
              </a:rPr>
              <a:t>At highest duty </a:t>
            </a:r>
            <a:r>
              <a:rPr lang="en-IN" dirty="0" err="1">
                <a:latin typeface="Times New Roman" panose="02020603050405020304" pitchFamily="18" charset="0"/>
                <a:cs typeface="Times New Roman" panose="02020603050405020304" pitchFamily="18" charset="0"/>
              </a:rPr>
              <a:t>cyle</a:t>
            </a:r>
            <a:r>
              <a:rPr lang="en-IN" dirty="0">
                <a:latin typeface="Times New Roman" panose="02020603050405020304" pitchFamily="18" charset="0"/>
                <a:cs typeface="Times New Roman" panose="02020603050405020304" pitchFamily="18" charset="0"/>
              </a:rPr>
              <a:t> and lowest frequency we get the highest hole diameter this is because MRR is higher for this combination and Hole diameter increases with MRR.</a:t>
            </a:r>
          </a:p>
        </p:txBody>
      </p:sp>
      <p:sp>
        <p:nvSpPr>
          <p:cNvPr id="4" name="Slide Number Placeholder 3">
            <a:extLst>
              <a:ext uri="{FF2B5EF4-FFF2-40B4-BE49-F238E27FC236}">
                <a16:creationId xmlns:a16="http://schemas.microsoft.com/office/drawing/2014/main" id="{AD310D37-65C9-4CEB-99A3-E77728EF3721}"/>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32</a:t>
            </a:fld>
            <a:endParaRPr lang="en-IN" sz="1800" dirty="0"/>
          </a:p>
        </p:txBody>
      </p:sp>
      <p:grpSp>
        <p:nvGrpSpPr>
          <p:cNvPr id="18" name="Group 17">
            <a:extLst>
              <a:ext uri="{FF2B5EF4-FFF2-40B4-BE49-F238E27FC236}">
                <a16:creationId xmlns:a16="http://schemas.microsoft.com/office/drawing/2014/main" id="{7D6F2338-8D92-44E5-0EBA-4656AC900D1D}"/>
              </a:ext>
            </a:extLst>
          </p:cNvPr>
          <p:cNvGrpSpPr/>
          <p:nvPr/>
        </p:nvGrpSpPr>
        <p:grpSpPr>
          <a:xfrm>
            <a:off x="358156" y="1969696"/>
            <a:ext cx="11475686" cy="3429434"/>
            <a:chOff x="382120" y="1422016"/>
            <a:chExt cx="11475686" cy="3429434"/>
          </a:xfrm>
        </p:grpSpPr>
        <p:sp>
          <p:nvSpPr>
            <p:cNvPr id="13" name="TextBox 12">
              <a:extLst>
                <a:ext uri="{FF2B5EF4-FFF2-40B4-BE49-F238E27FC236}">
                  <a16:creationId xmlns:a16="http://schemas.microsoft.com/office/drawing/2014/main" id="{628F30D8-12AF-DC07-2990-7C49D080E0C0}"/>
                </a:ext>
              </a:extLst>
            </p:cNvPr>
            <p:cNvSpPr txBox="1"/>
            <p:nvPr/>
          </p:nvSpPr>
          <p:spPr>
            <a:xfrm>
              <a:off x="630195" y="4466000"/>
              <a:ext cx="346774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A &amp; B</a:t>
              </a:r>
            </a:p>
          </p:txBody>
        </p:sp>
        <p:sp>
          <p:nvSpPr>
            <p:cNvPr id="14" name="TextBox 13">
              <a:extLst>
                <a:ext uri="{FF2B5EF4-FFF2-40B4-BE49-F238E27FC236}">
                  <a16:creationId xmlns:a16="http://schemas.microsoft.com/office/drawing/2014/main" id="{B7C6B0AE-B3A1-1232-F9A4-806AFEE4A79F}"/>
                </a:ext>
              </a:extLst>
            </p:cNvPr>
            <p:cNvSpPr txBox="1"/>
            <p:nvPr/>
          </p:nvSpPr>
          <p:spPr>
            <a:xfrm>
              <a:off x="4541920" y="4482118"/>
              <a:ext cx="3525452"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A &amp; C </a:t>
              </a:r>
            </a:p>
          </p:txBody>
        </p:sp>
        <p:sp>
          <p:nvSpPr>
            <p:cNvPr id="15" name="TextBox 14">
              <a:extLst>
                <a:ext uri="{FF2B5EF4-FFF2-40B4-BE49-F238E27FC236}">
                  <a16:creationId xmlns:a16="http://schemas.microsoft.com/office/drawing/2014/main" id="{7DC9AA94-1983-1CC0-C594-CDE17C66BF18}"/>
                </a:ext>
              </a:extLst>
            </p:cNvPr>
            <p:cNvSpPr txBox="1"/>
            <p:nvPr/>
          </p:nvSpPr>
          <p:spPr>
            <a:xfrm>
              <a:off x="8337006" y="4466000"/>
              <a:ext cx="3480440"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B &amp; C</a:t>
              </a:r>
            </a:p>
          </p:txBody>
        </p:sp>
        <p:pic>
          <p:nvPicPr>
            <p:cNvPr id="7" name="Picture 6">
              <a:extLst>
                <a:ext uri="{FF2B5EF4-FFF2-40B4-BE49-F238E27FC236}">
                  <a16:creationId xmlns:a16="http://schemas.microsoft.com/office/drawing/2014/main" id="{A5BAA42F-CD41-C77D-7176-342E5CE96AE2}"/>
                </a:ext>
              </a:extLst>
            </p:cNvPr>
            <p:cNvPicPr>
              <a:picLocks noChangeAspect="1"/>
            </p:cNvPicPr>
            <p:nvPr/>
          </p:nvPicPr>
          <p:blipFill>
            <a:blip r:embed="rId2"/>
            <a:stretch>
              <a:fillRect/>
            </a:stretch>
          </p:blipFill>
          <p:spPr>
            <a:xfrm>
              <a:off x="382120" y="1551404"/>
              <a:ext cx="3520800" cy="2914596"/>
            </a:xfrm>
            <a:prstGeom prst="rect">
              <a:avLst/>
            </a:prstGeom>
          </p:spPr>
        </p:pic>
        <p:pic>
          <p:nvPicPr>
            <p:cNvPr id="12" name="Picture 11">
              <a:extLst>
                <a:ext uri="{FF2B5EF4-FFF2-40B4-BE49-F238E27FC236}">
                  <a16:creationId xmlns:a16="http://schemas.microsoft.com/office/drawing/2014/main" id="{6131F18E-35BA-7B87-2D49-992FBADCAD64}"/>
                </a:ext>
              </a:extLst>
            </p:cNvPr>
            <p:cNvPicPr>
              <a:picLocks noChangeAspect="1"/>
            </p:cNvPicPr>
            <p:nvPr/>
          </p:nvPicPr>
          <p:blipFill>
            <a:blip r:embed="rId3"/>
            <a:stretch>
              <a:fillRect/>
            </a:stretch>
          </p:blipFill>
          <p:spPr>
            <a:xfrm>
              <a:off x="4221445" y="1422016"/>
              <a:ext cx="3656130" cy="2911880"/>
            </a:xfrm>
            <a:prstGeom prst="rect">
              <a:avLst/>
            </a:prstGeom>
          </p:spPr>
        </p:pic>
        <p:pic>
          <p:nvPicPr>
            <p:cNvPr id="17" name="Picture 16">
              <a:extLst>
                <a:ext uri="{FF2B5EF4-FFF2-40B4-BE49-F238E27FC236}">
                  <a16:creationId xmlns:a16="http://schemas.microsoft.com/office/drawing/2014/main" id="{02FFFA49-7768-55A9-312C-B64D403BC7E5}"/>
                </a:ext>
              </a:extLst>
            </p:cNvPr>
            <p:cNvPicPr>
              <a:picLocks noChangeAspect="1"/>
            </p:cNvPicPr>
            <p:nvPr/>
          </p:nvPicPr>
          <p:blipFill>
            <a:blip r:embed="rId4"/>
            <a:stretch>
              <a:fillRect/>
            </a:stretch>
          </p:blipFill>
          <p:spPr>
            <a:xfrm>
              <a:off x="8198926" y="1534904"/>
              <a:ext cx="3658880" cy="2804522"/>
            </a:xfrm>
            <a:prstGeom prst="rect">
              <a:avLst/>
            </a:prstGeom>
          </p:spPr>
        </p:pic>
      </p:grpSp>
    </p:spTree>
    <p:extLst>
      <p:ext uri="{BB962C8B-B14F-4D97-AF65-F5344CB8AC3E}">
        <p14:creationId xmlns:p14="http://schemas.microsoft.com/office/powerpoint/2010/main" val="3870731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19B1-79D0-4F8B-8697-2279A2E4E78C}"/>
              </a:ext>
            </a:extLst>
          </p:cNvPr>
          <p:cNvSpPr>
            <a:spLocks noGrp="1"/>
          </p:cNvSpPr>
          <p:nvPr>
            <p:ph type="title"/>
          </p:nvPr>
        </p:nvSpPr>
        <p:spPr/>
        <p:txBody>
          <a:bodyPr>
            <a:normAutofit/>
          </a:bodyPr>
          <a:lstStyle/>
          <a:p>
            <a:r>
              <a:rPr lang="en-IN" sz="2800" dirty="0">
                <a:latin typeface="Times New Roman" panose="02020603050405020304" pitchFamily="18" charset="0"/>
                <a:cs typeface="Times New Roman" panose="02020603050405020304" pitchFamily="18" charset="0"/>
              </a:rPr>
              <a:t>3-D Surface plot for Overcut vs two factors for Aluminium sheet</a:t>
            </a:r>
            <a:endParaRPr lang="en-IN" dirty="0"/>
          </a:p>
        </p:txBody>
      </p:sp>
      <p:sp>
        <p:nvSpPr>
          <p:cNvPr id="3" name="Content Placeholder 2">
            <a:extLst>
              <a:ext uri="{FF2B5EF4-FFF2-40B4-BE49-F238E27FC236}">
                <a16:creationId xmlns:a16="http://schemas.microsoft.com/office/drawing/2014/main" id="{B99E2BDB-FCBE-4E38-80FA-E73BDB1C76A3}"/>
              </a:ext>
            </a:extLst>
          </p:cNvPr>
          <p:cNvSpPr>
            <a:spLocks noGrp="1"/>
          </p:cNvSpPr>
          <p:nvPr>
            <p:ph idx="1"/>
          </p:nvPr>
        </p:nvSpPr>
        <p:spPr>
          <a:xfrm>
            <a:off x="209882" y="5121081"/>
            <a:ext cx="11400926" cy="1721287"/>
          </a:xfrm>
        </p:spPr>
        <p:txBody>
          <a:bodyPr/>
          <a:lstStyle/>
          <a:p>
            <a:pPr algn="just"/>
            <a:r>
              <a:rPr lang="en-IN" dirty="0">
                <a:latin typeface="Times New Roman" panose="02020603050405020304" pitchFamily="18" charset="0"/>
                <a:cs typeface="Times New Roman" panose="02020603050405020304" pitchFamily="18" charset="0"/>
              </a:rPr>
              <a:t>At low pulse frequency due to higher pulse on time, more electric discharge is there and more sparking takes place, which results in improper cut and higher Overcut.</a:t>
            </a:r>
          </a:p>
          <a:p>
            <a:pPr algn="just"/>
            <a:r>
              <a:rPr lang="en-IN" dirty="0">
                <a:latin typeface="Times New Roman" panose="02020603050405020304" pitchFamily="18" charset="0"/>
                <a:cs typeface="Times New Roman" panose="02020603050405020304" pitchFamily="18" charset="0"/>
              </a:rPr>
              <a:t>Increase in vibration frequency decreases the amplitude and eventually MRR decreases and the overcut also decreases but the trend is somewhat linear, means frequency of vibration has minimal effect.</a:t>
            </a:r>
          </a:p>
        </p:txBody>
      </p:sp>
      <p:sp>
        <p:nvSpPr>
          <p:cNvPr id="4" name="Slide Number Placeholder 3">
            <a:extLst>
              <a:ext uri="{FF2B5EF4-FFF2-40B4-BE49-F238E27FC236}">
                <a16:creationId xmlns:a16="http://schemas.microsoft.com/office/drawing/2014/main" id="{AD310D37-65C9-4CEB-99A3-E77728EF3721}"/>
              </a:ext>
            </a:extLst>
          </p:cNvPr>
          <p:cNvSpPr>
            <a:spLocks noGrp="1"/>
          </p:cNvSpPr>
          <p:nvPr>
            <p:ph type="sldNum" sz="quarter" idx="12"/>
          </p:nvPr>
        </p:nvSpPr>
        <p:spPr>
          <a:xfrm>
            <a:off x="11139492" y="6477243"/>
            <a:ext cx="1052508" cy="365125"/>
          </a:xfrm>
        </p:spPr>
        <p:txBody>
          <a:bodyPr/>
          <a:lstStyle/>
          <a:p>
            <a:fld id="{CF565DC8-7126-4D81-8F60-60703EC8A2BD}" type="slidenum">
              <a:rPr lang="en-IN" sz="1800" smtClean="0"/>
              <a:t>33</a:t>
            </a:fld>
            <a:endParaRPr lang="en-IN" sz="1800" dirty="0"/>
          </a:p>
        </p:txBody>
      </p:sp>
      <p:grpSp>
        <p:nvGrpSpPr>
          <p:cNvPr id="18" name="Group 17">
            <a:extLst>
              <a:ext uri="{FF2B5EF4-FFF2-40B4-BE49-F238E27FC236}">
                <a16:creationId xmlns:a16="http://schemas.microsoft.com/office/drawing/2014/main" id="{FA3AF0AC-EBD2-E552-FF7A-384CAC7A33CB}"/>
              </a:ext>
            </a:extLst>
          </p:cNvPr>
          <p:cNvGrpSpPr/>
          <p:nvPr/>
        </p:nvGrpSpPr>
        <p:grpSpPr>
          <a:xfrm>
            <a:off x="581192" y="1849230"/>
            <a:ext cx="11217432" cy="3287969"/>
            <a:chOff x="600014" y="1563481"/>
            <a:chExt cx="11217432" cy="3287969"/>
          </a:xfrm>
        </p:grpSpPr>
        <p:sp>
          <p:nvSpPr>
            <p:cNvPr id="13" name="TextBox 12">
              <a:extLst>
                <a:ext uri="{FF2B5EF4-FFF2-40B4-BE49-F238E27FC236}">
                  <a16:creationId xmlns:a16="http://schemas.microsoft.com/office/drawing/2014/main" id="{628F30D8-12AF-DC07-2990-7C49D080E0C0}"/>
                </a:ext>
              </a:extLst>
            </p:cNvPr>
            <p:cNvSpPr txBox="1"/>
            <p:nvPr/>
          </p:nvSpPr>
          <p:spPr>
            <a:xfrm>
              <a:off x="630195" y="4466000"/>
              <a:ext cx="346774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A &amp; B</a:t>
              </a:r>
            </a:p>
          </p:txBody>
        </p:sp>
        <p:sp>
          <p:nvSpPr>
            <p:cNvPr id="14" name="TextBox 13">
              <a:extLst>
                <a:ext uri="{FF2B5EF4-FFF2-40B4-BE49-F238E27FC236}">
                  <a16:creationId xmlns:a16="http://schemas.microsoft.com/office/drawing/2014/main" id="{B7C6B0AE-B3A1-1232-F9A4-806AFEE4A79F}"/>
                </a:ext>
              </a:extLst>
            </p:cNvPr>
            <p:cNvSpPr txBox="1"/>
            <p:nvPr/>
          </p:nvSpPr>
          <p:spPr>
            <a:xfrm>
              <a:off x="4541920" y="4482118"/>
              <a:ext cx="3525452"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A &amp; C </a:t>
              </a:r>
            </a:p>
          </p:txBody>
        </p:sp>
        <p:sp>
          <p:nvSpPr>
            <p:cNvPr id="15" name="TextBox 14">
              <a:extLst>
                <a:ext uri="{FF2B5EF4-FFF2-40B4-BE49-F238E27FC236}">
                  <a16:creationId xmlns:a16="http://schemas.microsoft.com/office/drawing/2014/main" id="{7DC9AA94-1983-1CC0-C594-CDE17C66BF18}"/>
                </a:ext>
              </a:extLst>
            </p:cNvPr>
            <p:cNvSpPr txBox="1"/>
            <p:nvPr/>
          </p:nvSpPr>
          <p:spPr>
            <a:xfrm>
              <a:off x="8337006" y="4466000"/>
              <a:ext cx="3480440"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B &amp; C</a:t>
              </a:r>
            </a:p>
          </p:txBody>
        </p:sp>
        <p:pic>
          <p:nvPicPr>
            <p:cNvPr id="7" name="Picture 6">
              <a:extLst>
                <a:ext uri="{FF2B5EF4-FFF2-40B4-BE49-F238E27FC236}">
                  <a16:creationId xmlns:a16="http://schemas.microsoft.com/office/drawing/2014/main" id="{050B21AD-1CC1-D254-6BB0-C11614D6375C}"/>
                </a:ext>
              </a:extLst>
            </p:cNvPr>
            <p:cNvPicPr>
              <a:picLocks noChangeAspect="1"/>
            </p:cNvPicPr>
            <p:nvPr/>
          </p:nvPicPr>
          <p:blipFill>
            <a:blip r:embed="rId2"/>
            <a:stretch>
              <a:fillRect/>
            </a:stretch>
          </p:blipFill>
          <p:spPr>
            <a:xfrm>
              <a:off x="600014" y="1572737"/>
              <a:ext cx="3261115" cy="2943067"/>
            </a:xfrm>
            <a:prstGeom prst="rect">
              <a:avLst/>
            </a:prstGeom>
          </p:spPr>
        </p:pic>
        <p:pic>
          <p:nvPicPr>
            <p:cNvPr id="12" name="Picture 11">
              <a:extLst>
                <a:ext uri="{FF2B5EF4-FFF2-40B4-BE49-F238E27FC236}">
                  <a16:creationId xmlns:a16="http://schemas.microsoft.com/office/drawing/2014/main" id="{E616F684-3CEF-A1EE-E19D-813E4A2D1A58}"/>
                </a:ext>
              </a:extLst>
            </p:cNvPr>
            <p:cNvPicPr>
              <a:picLocks noChangeAspect="1"/>
            </p:cNvPicPr>
            <p:nvPr/>
          </p:nvPicPr>
          <p:blipFill rotWithShape="1">
            <a:blip r:embed="rId3"/>
            <a:srcRect r="4511"/>
            <a:stretch/>
          </p:blipFill>
          <p:spPr>
            <a:xfrm>
              <a:off x="3872411" y="1616887"/>
              <a:ext cx="3814910" cy="2898917"/>
            </a:xfrm>
            <a:prstGeom prst="rect">
              <a:avLst/>
            </a:prstGeom>
          </p:spPr>
        </p:pic>
        <p:pic>
          <p:nvPicPr>
            <p:cNvPr id="17" name="Picture 16">
              <a:extLst>
                <a:ext uri="{FF2B5EF4-FFF2-40B4-BE49-F238E27FC236}">
                  <a16:creationId xmlns:a16="http://schemas.microsoft.com/office/drawing/2014/main" id="{BFF42A9A-A1C0-D06F-7CE1-B12C181FCDDF}"/>
                </a:ext>
              </a:extLst>
            </p:cNvPr>
            <p:cNvPicPr>
              <a:picLocks noChangeAspect="1"/>
            </p:cNvPicPr>
            <p:nvPr/>
          </p:nvPicPr>
          <p:blipFill>
            <a:blip r:embed="rId4"/>
            <a:stretch>
              <a:fillRect/>
            </a:stretch>
          </p:blipFill>
          <p:spPr>
            <a:xfrm>
              <a:off x="7698604" y="1563481"/>
              <a:ext cx="3995146" cy="2918637"/>
            </a:xfrm>
            <a:prstGeom prst="rect">
              <a:avLst/>
            </a:prstGeom>
          </p:spPr>
        </p:pic>
      </p:grpSp>
    </p:spTree>
    <p:extLst>
      <p:ext uri="{BB962C8B-B14F-4D97-AF65-F5344CB8AC3E}">
        <p14:creationId xmlns:p14="http://schemas.microsoft.com/office/powerpoint/2010/main" val="1023990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09FE44-45B1-4D61-BA63-7E7188D0D1F4}"/>
              </a:ext>
            </a:extLst>
          </p:cNvPr>
          <p:cNvSpPr>
            <a:spLocks noGrp="1"/>
          </p:cNvSpPr>
          <p:nvPr>
            <p:ph type="sldNum" sz="quarter" idx="12"/>
          </p:nvPr>
        </p:nvSpPr>
        <p:spPr>
          <a:xfrm>
            <a:off x="11139490" y="6492875"/>
            <a:ext cx="1052510" cy="365125"/>
          </a:xfrm>
        </p:spPr>
        <p:txBody>
          <a:bodyPr/>
          <a:lstStyle/>
          <a:p>
            <a:fld id="{CF565DC8-7126-4D81-8F60-60703EC8A2BD}" type="slidenum">
              <a:rPr lang="en-IN" sz="1800" smtClean="0"/>
              <a:t>34</a:t>
            </a:fld>
            <a:endParaRPr lang="en-IN" sz="1050" dirty="0"/>
          </a:p>
        </p:txBody>
      </p:sp>
      <p:pic>
        <p:nvPicPr>
          <p:cNvPr id="6" name="Picture 5">
            <a:extLst>
              <a:ext uri="{FF2B5EF4-FFF2-40B4-BE49-F238E27FC236}">
                <a16:creationId xmlns:a16="http://schemas.microsoft.com/office/drawing/2014/main" id="{DFB3E170-6B8D-731B-12B4-2FF95298B884}"/>
              </a:ext>
            </a:extLst>
          </p:cNvPr>
          <p:cNvPicPr>
            <a:picLocks noChangeAspect="1"/>
          </p:cNvPicPr>
          <p:nvPr/>
        </p:nvPicPr>
        <p:blipFill>
          <a:blip r:embed="rId2"/>
          <a:stretch>
            <a:fillRect/>
          </a:stretch>
        </p:blipFill>
        <p:spPr>
          <a:xfrm>
            <a:off x="395764" y="1261786"/>
            <a:ext cx="3060000" cy="2327432"/>
          </a:xfrm>
          <a:prstGeom prst="rect">
            <a:avLst/>
          </a:prstGeom>
        </p:spPr>
      </p:pic>
      <p:pic>
        <p:nvPicPr>
          <p:cNvPr id="8" name="Picture 7">
            <a:extLst>
              <a:ext uri="{FF2B5EF4-FFF2-40B4-BE49-F238E27FC236}">
                <a16:creationId xmlns:a16="http://schemas.microsoft.com/office/drawing/2014/main" id="{A61157AA-2694-F6D5-28B1-E32308EBB252}"/>
              </a:ext>
            </a:extLst>
          </p:cNvPr>
          <p:cNvPicPr>
            <a:picLocks noChangeAspect="1"/>
          </p:cNvPicPr>
          <p:nvPr/>
        </p:nvPicPr>
        <p:blipFill>
          <a:blip r:embed="rId3"/>
          <a:stretch>
            <a:fillRect/>
          </a:stretch>
        </p:blipFill>
        <p:spPr>
          <a:xfrm>
            <a:off x="4344455" y="1388551"/>
            <a:ext cx="3060000" cy="2268621"/>
          </a:xfrm>
          <a:prstGeom prst="rect">
            <a:avLst/>
          </a:prstGeom>
        </p:spPr>
      </p:pic>
      <p:pic>
        <p:nvPicPr>
          <p:cNvPr id="10" name="Picture 9">
            <a:extLst>
              <a:ext uri="{FF2B5EF4-FFF2-40B4-BE49-F238E27FC236}">
                <a16:creationId xmlns:a16="http://schemas.microsoft.com/office/drawing/2014/main" id="{A7124BE4-6876-47B7-2CCF-3BF2E0FCCB34}"/>
              </a:ext>
            </a:extLst>
          </p:cNvPr>
          <p:cNvPicPr>
            <a:picLocks noChangeAspect="1"/>
          </p:cNvPicPr>
          <p:nvPr/>
        </p:nvPicPr>
        <p:blipFill>
          <a:blip r:embed="rId4"/>
          <a:stretch>
            <a:fillRect/>
          </a:stretch>
        </p:blipFill>
        <p:spPr>
          <a:xfrm>
            <a:off x="395764" y="3969768"/>
            <a:ext cx="3060000" cy="2415380"/>
          </a:xfrm>
          <a:prstGeom prst="rect">
            <a:avLst/>
          </a:prstGeom>
        </p:spPr>
      </p:pic>
      <p:pic>
        <p:nvPicPr>
          <p:cNvPr id="12" name="Picture 11">
            <a:extLst>
              <a:ext uri="{FF2B5EF4-FFF2-40B4-BE49-F238E27FC236}">
                <a16:creationId xmlns:a16="http://schemas.microsoft.com/office/drawing/2014/main" id="{D58CC3E2-6EDC-F19E-D00F-7A73DF4979E8}"/>
              </a:ext>
            </a:extLst>
          </p:cNvPr>
          <p:cNvPicPr>
            <a:picLocks noChangeAspect="1"/>
          </p:cNvPicPr>
          <p:nvPr/>
        </p:nvPicPr>
        <p:blipFill>
          <a:blip r:embed="rId5"/>
          <a:stretch>
            <a:fillRect/>
          </a:stretch>
        </p:blipFill>
        <p:spPr>
          <a:xfrm>
            <a:off x="4404630" y="3969768"/>
            <a:ext cx="3060000" cy="2415380"/>
          </a:xfrm>
          <a:prstGeom prst="rect">
            <a:avLst/>
          </a:prstGeom>
        </p:spPr>
      </p:pic>
      <p:sp>
        <p:nvSpPr>
          <p:cNvPr id="13" name="TextBox 12">
            <a:extLst>
              <a:ext uri="{FF2B5EF4-FFF2-40B4-BE49-F238E27FC236}">
                <a16:creationId xmlns:a16="http://schemas.microsoft.com/office/drawing/2014/main" id="{6CC915C7-E6FE-09E5-4CCD-7F154FC1B9D0}"/>
              </a:ext>
            </a:extLst>
          </p:cNvPr>
          <p:cNvSpPr txBox="1"/>
          <p:nvPr/>
        </p:nvSpPr>
        <p:spPr>
          <a:xfrm>
            <a:off x="533750" y="677011"/>
            <a:ext cx="9741769" cy="523220"/>
          </a:xfrm>
          <a:prstGeom prst="rect">
            <a:avLst/>
          </a:prstGeom>
          <a:noFill/>
        </p:spPr>
        <p:txBody>
          <a:bodyPr wrap="none" rtlCol="0">
            <a:spAutoFit/>
          </a:bodyPr>
          <a:lstStyle/>
          <a:p>
            <a:r>
              <a:rPr lang="en-IN" sz="2800" dirty="0">
                <a:latin typeface="Times New Roman" panose="02020603050405020304" pitchFamily="18" charset="0"/>
                <a:cs typeface="Times New Roman" panose="02020603050405020304" pitchFamily="18" charset="0"/>
              </a:rPr>
              <a:t>3-D Surface plot for all Responses vs two factors for Inconel sheet</a:t>
            </a:r>
          </a:p>
        </p:txBody>
      </p:sp>
      <p:pic>
        <p:nvPicPr>
          <p:cNvPr id="15" name="Picture 14">
            <a:extLst>
              <a:ext uri="{FF2B5EF4-FFF2-40B4-BE49-F238E27FC236}">
                <a16:creationId xmlns:a16="http://schemas.microsoft.com/office/drawing/2014/main" id="{9546E8A4-DEED-171F-1424-3F08DD6F0C96}"/>
              </a:ext>
            </a:extLst>
          </p:cNvPr>
          <p:cNvPicPr>
            <a:picLocks noChangeAspect="1"/>
          </p:cNvPicPr>
          <p:nvPr/>
        </p:nvPicPr>
        <p:blipFill>
          <a:blip r:embed="rId6"/>
          <a:stretch>
            <a:fillRect/>
          </a:stretch>
        </p:blipFill>
        <p:spPr>
          <a:xfrm>
            <a:off x="8309476" y="1281484"/>
            <a:ext cx="3060000" cy="2307734"/>
          </a:xfrm>
          <a:prstGeom prst="rect">
            <a:avLst/>
          </a:prstGeom>
        </p:spPr>
      </p:pic>
      <p:pic>
        <p:nvPicPr>
          <p:cNvPr id="17" name="Picture 16">
            <a:extLst>
              <a:ext uri="{FF2B5EF4-FFF2-40B4-BE49-F238E27FC236}">
                <a16:creationId xmlns:a16="http://schemas.microsoft.com/office/drawing/2014/main" id="{EEE15F51-3852-2D94-1B81-683E48FAB89D}"/>
              </a:ext>
            </a:extLst>
          </p:cNvPr>
          <p:cNvPicPr>
            <a:picLocks noChangeAspect="1"/>
          </p:cNvPicPr>
          <p:nvPr/>
        </p:nvPicPr>
        <p:blipFill>
          <a:blip r:embed="rId7"/>
          <a:stretch>
            <a:fillRect/>
          </a:stretch>
        </p:blipFill>
        <p:spPr>
          <a:xfrm>
            <a:off x="8489907" y="3969768"/>
            <a:ext cx="3060000" cy="2415380"/>
          </a:xfrm>
          <a:prstGeom prst="rect">
            <a:avLst/>
          </a:prstGeom>
        </p:spPr>
      </p:pic>
      <p:sp>
        <p:nvSpPr>
          <p:cNvPr id="18" name="TextBox 17">
            <a:extLst>
              <a:ext uri="{FF2B5EF4-FFF2-40B4-BE49-F238E27FC236}">
                <a16:creationId xmlns:a16="http://schemas.microsoft.com/office/drawing/2014/main" id="{C39048FB-9C1B-4506-7366-268F7447A520}"/>
              </a:ext>
            </a:extLst>
          </p:cNvPr>
          <p:cNvSpPr txBox="1"/>
          <p:nvPr/>
        </p:nvSpPr>
        <p:spPr>
          <a:xfrm>
            <a:off x="4428931" y="3511619"/>
            <a:ext cx="346774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A &amp; C</a:t>
            </a:r>
          </a:p>
        </p:txBody>
      </p:sp>
      <p:sp>
        <p:nvSpPr>
          <p:cNvPr id="19" name="TextBox 18">
            <a:extLst>
              <a:ext uri="{FF2B5EF4-FFF2-40B4-BE49-F238E27FC236}">
                <a16:creationId xmlns:a16="http://schemas.microsoft.com/office/drawing/2014/main" id="{C2887327-2E07-1096-3877-052C0AB65D77}"/>
              </a:ext>
            </a:extLst>
          </p:cNvPr>
          <p:cNvSpPr txBox="1"/>
          <p:nvPr/>
        </p:nvSpPr>
        <p:spPr>
          <a:xfrm>
            <a:off x="474053" y="3542741"/>
            <a:ext cx="346774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A &amp; B</a:t>
            </a:r>
          </a:p>
        </p:txBody>
      </p:sp>
      <p:sp>
        <p:nvSpPr>
          <p:cNvPr id="20" name="TextBox 19">
            <a:extLst>
              <a:ext uri="{FF2B5EF4-FFF2-40B4-BE49-F238E27FC236}">
                <a16:creationId xmlns:a16="http://schemas.microsoft.com/office/drawing/2014/main" id="{A4023C9A-9C2C-F6CC-9A9F-918AE9682851}"/>
              </a:ext>
            </a:extLst>
          </p:cNvPr>
          <p:cNvSpPr txBox="1"/>
          <p:nvPr/>
        </p:nvSpPr>
        <p:spPr>
          <a:xfrm>
            <a:off x="395764" y="6263835"/>
            <a:ext cx="3743461"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Hole dia vs A &amp; B</a:t>
            </a:r>
          </a:p>
        </p:txBody>
      </p:sp>
      <p:sp>
        <p:nvSpPr>
          <p:cNvPr id="21" name="TextBox 20">
            <a:extLst>
              <a:ext uri="{FF2B5EF4-FFF2-40B4-BE49-F238E27FC236}">
                <a16:creationId xmlns:a16="http://schemas.microsoft.com/office/drawing/2014/main" id="{E4C7626B-F366-A348-F4CA-963A0C1B3319}"/>
              </a:ext>
            </a:extLst>
          </p:cNvPr>
          <p:cNvSpPr txBox="1"/>
          <p:nvPr/>
        </p:nvSpPr>
        <p:spPr>
          <a:xfrm>
            <a:off x="8489907" y="3511619"/>
            <a:ext cx="3480440"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MRR vs B &amp; C</a:t>
            </a:r>
          </a:p>
        </p:txBody>
      </p:sp>
      <p:sp>
        <p:nvSpPr>
          <p:cNvPr id="22" name="TextBox 21">
            <a:extLst>
              <a:ext uri="{FF2B5EF4-FFF2-40B4-BE49-F238E27FC236}">
                <a16:creationId xmlns:a16="http://schemas.microsoft.com/office/drawing/2014/main" id="{899D77BD-4423-CDC0-B8AF-3AACA2CF295C}"/>
              </a:ext>
            </a:extLst>
          </p:cNvPr>
          <p:cNvSpPr txBox="1"/>
          <p:nvPr/>
        </p:nvSpPr>
        <p:spPr>
          <a:xfrm>
            <a:off x="8141829" y="6230381"/>
            <a:ext cx="3756156"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Hole dia vs B &amp; C</a:t>
            </a:r>
          </a:p>
        </p:txBody>
      </p:sp>
      <p:sp>
        <p:nvSpPr>
          <p:cNvPr id="23" name="TextBox 22">
            <a:extLst>
              <a:ext uri="{FF2B5EF4-FFF2-40B4-BE49-F238E27FC236}">
                <a16:creationId xmlns:a16="http://schemas.microsoft.com/office/drawing/2014/main" id="{433755D5-A7C7-7931-6C78-DEDBF413225B}"/>
              </a:ext>
            </a:extLst>
          </p:cNvPr>
          <p:cNvSpPr txBox="1"/>
          <p:nvPr/>
        </p:nvSpPr>
        <p:spPr>
          <a:xfrm>
            <a:off x="4300610" y="6258177"/>
            <a:ext cx="3743461"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Hole dia vs A &amp; C</a:t>
            </a:r>
          </a:p>
        </p:txBody>
      </p:sp>
    </p:spTree>
    <p:extLst>
      <p:ext uri="{BB962C8B-B14F-4D97-AF65-F5344CB8AC3E}">
        <p14:creationId xmlns:p14="http://schemas.microsoft.com/office/powerpoint/2010/main" val="1036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211BEEE6-D87A-6836-5D77-B0705E00449D}"/>
              </a:ext>
            </a:extLst>
          </p:cNvPr>
          <p:cNvSpPr>
            <a:spLocks noGrp="1"/>
          </p:cNvSpPr>
          <p:nvPr>
            <p:ph type="title"/>
          </p:nvPr>
        </p:nvSpPr>
        <p:spPr/>
        <p:txBody>
          <a:bodyPr>
            <a:normAutofit/>
          </a:bodyPr>
          <a:lstStyle/>
          <a:p>
            <a:r>
              <a:rPr lang="en-IN" sz="2800" dirty="0">
                <a:latin typeface="Times New Roman" panose="02020603050405020304" pitchFamily="18" charset="0"/>
                <a:cs typeface="Times New Roman" panose="02020603050405020304" pitchFamily="18" charset="0"/>
              </a:rPr>
              <a:t>3-D Surface plot for all Responses vs two factors for Inconel sheet</a:t>
            </a:r>
            <a:endParaRPr lang="en-IN" dirty="0"/>
          </a:p>
        </p:txBody>
      </p:sp>
      <p:sp>
        <p:nvSpPr>
          <p:cNvPr id="30" name="Content Placeholder 29">
            <a:extLst>
              <a:ext uri="{FF2B5EF4-FFF2-40B4-BE49-F238E27FC236}">
                <a16:creationId xmlns:a16="http://schemas.microsoft.com/office/drawing/2014/main" id="{9EE3DBA5-74B0-238F-9C1E-75FE88166937}"/>
              </a:ext>
            </a:extLst>
          </p:cNvPr>
          <p:cNvSpPr>
            <a:spLocks noGrp="1"/>
          </p:cNvSpPr>
          <p:nvPr>
            <p:ph idx="1"/>
          </p:nvPr>
        </p:nvSpPr>
        <p:spPr>
          <a:xfrm>
            <a:off x="581193" y="5557602"/>
            <a:ext cx="11029615" cy="1162194"/>
          </a:xfrm>
        </p:spPr>
        <p:txBody>
          <a:bodyPr/>
          <a:lstStyle/>
          <a:p>
            <a:r>
              <a:rPr lang="en-IN" dirty="0">
                <a:latin typeface="Times New Roman" panose="02020603050405020304" pitchFamily="18" charset="0"/>
                <a:cs typeface="Times New Roman" panose="02020603050405020304" pitchFamily="18" charset="0"/>
              </a:rPr>
              <a:t>The Inconel sheets follow a similar trend to that of Aluminium sheets.</a:t>
            </a:r>
          </a:p>
          <a:p>
            <a:r>
              <a:rPr lang="en-IN" dirty="0">
                <a:latin typeface="Times New Roman" panose="02020603050405020304" pitchFamily="18" charset="0"/>
                <a:cs typeface="Times New Roman" panose="02020603050405020304" pitchFamily="18" charset="0"/>
              </a:rPr>
              <a:t>We can observe that the range of MRR and Overcut are less in case of drilling in Inconel sheets as compared to Aluminum sheets</a:t>
            </a:r>
            <a:endParaRPr lang="en-IN" dirty="0"/>
          </a:p>
        </p:txBody>
      </p:sp>
      <p:sp>
        <p:nvSpPr>
          <p:cNvPr id="2" name="Slide Number Placeholder 1">
            <a:extLst>
              <a:ext uri="{FF2B5EF4-FFF2-40B4-BE49-F238E27FC236}">
                <a16:creationId xmlns:a16="http://schemas.microsoft.com/office/drawing/2014/main" id="{B9D0EA39-57FE-3149-4F35-C42812AE7C45}"/>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35</a:t>
            </a:fld>
            <a:endParaRPr lang="en-IN" sz="1100" dirty="0"/>
          </a:p>
        </p:txBody>
      </p:sp>
      <p:grpSp>
        <p:nvGrpSpPr>
          <p:cNvPr id="28" name="Group 27">
            <a:extLst>
              <a:ext uri="{FF2B5EF4-FFF2-40B4-BE49-F238E27FC236}">
                <a16:creationId xmlns:a16="http://schemas.microsoft.com/office/drawing/2014/main" id="{2502B75E-7ED6-EED7-3A37-8066D8C4989D}"/>
              </a:ext>
            </a:extLst>
          </p:cNvPr>
          <p:cNvGrpSpPr/>
          <p:nvPr/>
        </p:nvGrpSpPr>
        <p:grpSpPr>
          <a:xfrm>
            <a:off x="448295" y="1995012"/>
            <a:ext cx="11471078" cy="3562590"/>
            <a:chOff x="448295" y="1569304"/>
            <a:chExt cx="11471078" cy="3562590"/>
          </a:xfrm>
        </p:grpSpPr>
        <p:pic>
          <p:nvPicPr>
            <p:cNvPr id="4" name="Picture 3">
              <a:extLst>
                <a:ext uri="{FF2B5EF4-FFF2-40B4-BE49-F238E27FC236}">
                  <a16:creationId xmlns:a16="http://schemas.microsoft.com/office/drawing/2014/main" id="{7AA2B737-76EF-86D1-BE5E-6526A1AB2F47}"/>
                </a:ext>
              </a:extLst>
            </p:cNvPr>
            <p:cNvPicPr>
              <a:picLocks noChangeAspect="1"/>
            </p:cNvPicPr>
            <p:nvPr/>
          </p:nvPicPr>
          <p:blipFill>
            <a:blip r:embed="rId2"/>
            <a:stretch>
              <a:fillRect/>
            </a:stretch>
          </p:blipFill>
          <p:spPr>
            <a:xfrm>
              <a:off x="448295" y="1569304"/>
              <a:ext cx="3629434" cy="2980649"/>
            </a:xfrm>
            <a:prstGeom prst="rect">
              <a:avLst/>
            </a:prstGeom>
          </p:spPr>
        </p:pic>
        <p:pic>
          <p:nvPicPr>
            <p:cNvPr id="8" name="Picture 7">
              <a:extLst>
                <a:ext uri="{FF2B5EF4-FFF2-40B4-BE49-F238E27FC236}">
                  <a16:creationId xmlns:a16="http://schemas.microsoft.com/office/drawing/2014/main" id="{E3F7C20F-6460-69AA-8AF9-EFAFFAD87E9C}"/>
                </a:ext>
              </a:extLst>
            </p:cNvPr>
            <p:cNvPicPr>
              <a:picLocks noChangeAspect="1"/>
            </p:cNvPicPr>
            <p:nvPr/>
          </p:nvPicPr>
          <p:blipFill>
            <a:blip r:embed="rId3"/>
            <a:stretch>
              <a:fillRect/>
            </a:stretch>
          </p:blipFill>
          <p:spPr>
            <a:xfrm>
              <a:off x="4281283" y="1569304"/>
              <a:ext cx="3629434" cy="2980649"/>
            </a:xfrm>
            <a:prstGeom prst="rect">
              <a:avLst/>
            </a:prstGeom>
          </p:spPr>
        </p:pic>
        <p:pic>
          <p:nvPicPr>
            <p:cNvPr id="10" name="Picture 9">
              <a:extLst>
                <a:ext uri="{FF2B5EF4-FFF2-40B4-BE49-F238E27FC236}">
                  <a16:creationId xmlns:a16="http://schemas.microsoft.com/office/drawing/2014/main" id="{E3C96339-274F-1501-AC07-1E2C1F5D1BCA}"/>
                </a:ext>
              </a:extLst>
            </p:cNvPr>
            <p:cNvPicPr>
              <a:picLocks noChangeAspect="1"/>
            </p:cNvPicPr>
            <p:nvPr/>
          </p:nvPicPr>
          <p:blipFill>
            <a:blip r:embed="rId4"/>
            <a:stretch>
              <a:fillRect/>
            </a:stretch>
          </p:blipFill>
          <p:spPr>
            <a:xfrm>
              <a:off x="8114271" y="1569304"/>
              <a:ext cx="3629434" cy="2980649"/>
            </a:xfrm>
            <a:prstGeom prst="rect">
              <a:avLst/>
            </a:prstGeom>
          </p:spPr>
        </p:pic>
        <p:sp>
          <p:nvSpPr>
            <p:cNvPr id="11" name="TextBox 10">
              <a:extLst>
                <a:ext uri="{FF2B5EF4-FFF2-40B4-BE49-F238E27FC236}">
                  <a16:creationId xmlns:a16="http://schemas.microsoft.com/office/drawing/2014/main" id="{DFD03838-9250-FAB1-D998-A20D88AB070E}"/>
                </a:ext>
              </a:extLst>
            </p:cNvPr>
            <p:cNvSpPr txBox="1"/>
            <p:nvPr/>
          </p:nvSpPr>
          <p:spPr>
            <a:xfrm>
              <a:off x="554820" y="4762562"/>
              <a:ext cx="369857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Overcut vs A &amp; B</a:t>
              </a:r>
            </a:p>
          </p:txBody>
        </p:sp>
        <p:sp>
          <p:nvSpPr>
            <p:cNvPr id="12" name="TextBox 11">
              <a:extLst>
                <a:ext uri="{FF2B5EF4-FFF2-40B4-BE49-F238E27FC236}">
                  <a16:creationId xmlns:a16="http://schemas.microsoft.com/office/drawing/2014/main" id="{E59BA785-B1F5-C486-E3F1-BDF883FB51BD}"/>
                </a:ext>
              </a:extLst>
            </p:cNvPr>
            <p:cNvSpPr txBox="1"/>
            <p:nvPr/>
          </p:nvSpPr>
          <p:spPr>
            <a:xfrm>
              <a:off x="4387808" y="4762562"/>
              <a:ext cx="369857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Overcut vs A &amp; B</a:t>
              </a:r>
            </a:p>
          </p:txBody>
        </p:sp>
        <p:sp>
          <p:nvSpPr>
            <p:cNvPr id="13" name="TextBox 12">
              <a:extLst>
                <a:ext uri="{FF2B5EF4-FFF2-40B4-BE49-F238E27FC236}">
                  <a16:creationId xmlns:a16="http://schemas.microsoft.com/office/drawing/2014/main" id="{C68C30C8-F467-C28A-98B9-00057045A367}"/>
                </a:ext>
              </a:extLst>
            </p:cNvPr>
            <p:cNvSpPr txBox="1"/>
            <p:nvPr/>
          </p:nvSpPr>
          <p:spPr>
            <a:xfrm>
              <a:off x="8220796" y="4762562"/>
              <a:ext cx="369857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 Surface plot of Overcut vs A &amp; B</a:t>
              </a:r>
            </a:p>
          </p:txBody>
        </p:sp>
      </p:grpSp>
    </p:spTree>
    <p:extLst>
      <p:ext uri="{BB962C8B-B14F-4D97-AF65-F5344CB8AC3E}">
        <p14:creationId xmlns:p14="http://schemas.microsoft.com/office/powerpoint/2010/main" val="3751334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2373-5323-32AD-2518-29E12708E92B}"/>
              </a:ext>
            </a:extLst>
          </p:cNvPr>
          <p:cNvSpPr>
            <a:spLocks noGrp="1"/>
          </p:cNvSpPr>
          <p:nvPr>
            <p:ph type="title"/>
          </p:nvPr>
        </p:nvSpPr>
        <p:spPr>
          <a:xfrm>
            <a:off x="581192" y="514569"/>
            <a:ext cx="11029616" cy="1013800"/>
          </a:xfrm>
        </p:spPr>
        <p:txBody>
          <a:bodyPr/>
          <a:lstStyle/>
          <a:p>
            <a:r>
              <a:rPr lang="en-IN" dirty="0">
                <a:latin typeface="Times New Roman" panose="02020603050405020304" pitchFamily="18" charset="0"/>
                <a:cs typeface="Times New Roman" panose="02020603050405020304" pitchFamily="18" charset="0"/>
              </a:rPr>
              <a:t>Optimisation of the model</a:t>
            </a:r>
          </a:p>
        </p:txBody>
      </p:sp>
      <p:sp>
        <p:nvSpPr>
          <p:cNvPr id="3" name="Content Placeholder 2">
            <a:extLst>
              <a:ext uri="{FF2B5EF4-FFF2-40B4-BE49-F238E27FC236}">
                <a16:creationId xmlns:a16="http://schemas.microsoft.com/office/drawing/2014/main" id="{57C8BD91-8F89-91F9-2073-7244477C005E}"/>
              </a:ext>
            </a:extLst>
          </p:cNvPr>
          <p:cNvSpPr>
            <a:spLocks noGrp="1"/>
          </p:cNvSpPr>
          <p:nvPr>
            <p:ph idx="1"/>
          </p:nvPr>
        </p:nvSpPr>
        <p:spPr>
          <a:xfrm>
            <a:off x="581192" y="1962378"/>
            <a:ext cx="11029615" cy="1368838"/>
          </a:xfrm>
        </p:spPr>
        <p:txBody>
          <a:bodyPr>
            <a:normAutofit/>
          </a:bodyPr>
          <a:lstStyle/>
          <a:p>
            <a:pPr algn="just">
              <a:lnSpc>
                <a:spcPct val="150000"/>
              </a:lnSpc>
              <a:spcBef>
                <a:spcPts val="100"/>
              </a:spcBef>
              <a:spcAft>
                <a:spcPts val="100"/>
              </a:spcAft>
            </a:pPr>
            <a:r>
              <a:rPr lang="en-IN"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Two main factors were considered while optimising</a:t>
            </a:r>
          </a:p>
          <a:p>
            <a:pPr algn="just">
              <a:lnSpc>
                <a:spcPct val="150000"/>
              </a:lnSpc>
              <a:spcBef>
                <a:spcPts val="100"/>
              </a:spcBef>
              <a:spcAft>
                <a:spcPts val="100"/>
              </a:spcAft>
              <a:buFont typeface="Arial" panose="020B0604020202020204" pitchFamily="34" charset="0"/>
              <a:buChar char="•"/>
            </a:pPr>
            <a:r>
              <a:rPr lang="en-I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Maximising the MRR</a:t>
            </a:r>
          </a:p>
          <a:p>
            <a:pPr algn="just">
              <a:lnSpc>
                <a:spcPct val="150000"/>
              </a:lnSpc>
              <a:spcBef>
                <a:spcPts val="100"/>
              </a:spcBef>
              <a:spcAft>
                <a:spcPts val="100"/>
              </a:spcAft>
              <a:buFont typeface="Arial" panose="020B0604020202020204" pitchFamily="34" charset="0"/>
              <a:buChar char="•"/>
            </a:pPr>
            <a:r>
              <a:rPr lang="en-IN"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Mini</a:t>
            </a:r>
            <a:r>
              <a:rPr lang="en-IN"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mising the Overcut and hole diameter</a:t>
            </a:r>
          </a:p>
        </p:txBody>
      </p:sp>
      <p:sp>
        <p:nvSpPr>
          <p:cNvPr id="4" name="Slide Number Placeholder 3">
            <a:extLst>
              <a:ext uri="{FF2B5EF4-FFF2-40B4-BE49-F238E27FC236}">
                <a16:creationId xmlns:a16="http://schemas.microsoft.com/office/drawing/2014/main" id="{21E6228C-83C7-278E-8D9F-E53F1ED9AB3F}"/>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36</a:t>
            </a:fld>
            <a:endParaRPr lang="en-IN" sz="1800" dirty="0"/>
          </a:p>
        </p:txBody>
      </p:sp>
      <p:graphicFrame>
        <p:nvGraphicFramePr>
          <p:cNvPr id="5" name="Table 4">
            <a:extLst>
              <a:ext uri="{FF2B5EF4-FFF2-40B4-BE49-F238E27FC236}">
                <a16:creationId xmlns:a16="http://schemas.microsoft.com/office/drawing/2014/main" id="{EFFFF942-E5D2-47CC-E245-272C13D1BCBF}"/>
              </a:ext>
            </a:extLst>
          </p:cNvPr>
          <p:cNvGraphicFramePr>
            <a:graphicFrameLocks noGrp="1"/>
          </p:cNvGraphicFramePr>
          <p:nvPr>
            <p:extLst>
              <p:ext uri="{D42A27DB-BD31-4B8C-83A1-F6EECF244321}">
                <p14:modId xmlns:p14="http://schemas.microsoft.com/office/powerpoint/2010/main" val="758692861"/>
              </p:ext>
            </p:extLst>
          </p:nvPr>
        </p:nvGraphicFramePr>
        <p:xfrm>
          <a:off x="592622" y="3555499"/>
          <a:ext cx="11030627" cy="2787932"/>
        </p:xfrm>
        <a:graphic>
          <a:graphicData uri="http://schemas.openxmlformats.org/drawingml/2006/table">
            <a:tbl>
              <a:tblPr firstRow="1" firstCol="1" bandRow="1">
                <a:tableStyleId>{5C22544A-7EE6-4342-B048-85BDC9FD1C3A}</a:tableStyleId>
              </a:tblPr>
              <a:tblGrid>
                <a:gridCol w="1209651">
                  <a:extLst>
                    <a:ext uri="{9D8B030D-6E8A-4147-A177-3AD203B41FA5}">
                      <a16:colId xmlns:a16="http://schemas.microsoft.com/office/drawing/2014/main" val="1133261439"/>
                    </a:ext>
                  </a:extLst>
                </a:gridCol>
                <a:gridCol w="3307640">
                  <a:extLst>
                    <a:ext uri="{9D8B030D-6E8A-4147-A177-3AD203B41FA5}">
                      <a16:colId xmlns:a16="http://schemas.microsoft.com/office/drawing/2014/main" val="424747928"/>
                    </a:ext>
                  </a:extLst>
                </a:gridCol>
                <a:gridCol w="1219101">
                  <a:extLst>
                    <a:ext uri="{9D8B030D-6E8A-4147-A177-3AD203B41FA5}">
                      <a16:colId xmlns:a16="http://schemas.microsoft.com/office/drawing/2014/main" val="4109415197"/>
                    </a:ext>
                  </a:extLst>
                </a:gridCol>
                <a:gridCol w="897788">
                  <a:extLst>
                    <a:ext uri="{9D8B030D-6E8A-4147-A177-3AD203B41FA5}">
                      <a16:colId xmlns:a16="http://schemas.microsoft.com/office/drawing/2014/main" val="424541650"/>
                    </a:ext>
                  </a:extLst>
                </a:gridCol>
                <a:gridCol w="1266354">
                  <a:extLst>
                    <a:ext uri="{9D8B030D-6E8A-4147-A177-3AD203B41FA5}">
                      <a16:colId xmlns:a16="http://schemas.microsoft.com/office/drawing/2014/main" val="3108481501"/>
                    </a:ext>
                  </a:extLst>
                </a:gridCol>
                <a:gridCol w="1075050">
                  <a:extLst>
                    <a:ext uri="{9D8B030D-6E8A-4147-A177-3AD203B41FA5}">
                      <a16:colId xmlns:a16="http://schemas.microsoft.com/office/drawing/2014/main" val="699383925"/>
                    </a:ext>
                  </a:extLst>
                </a:gridCol>
                <a:gridCol w="1084083">
                  <a:extLst>
                    <a:ext uri="{9D8B030D-6E8A-4147-A177-3AD203B41FA5}">
                      <a16:colId xmlns:a16="http://schemas.microsoft.com/office/drawing/2014/main" val="1710674161"/>
                    </a:ext>
                  </a:extLst>
                </a:gridCol>
                <a:gridCol w="970960">
                  <a:extLst>
                    <a:ext uri="{9D8B030D-6E8A-4147-A177-3AD203B41FA5}">
                      <a16:colId xmlns:a16="http://schemas.microsoft.com/office/drawing/2014/main" val="2455143810"/>
                    </a:ext>
                  </a:extLst>
                </a:gridCol>
              </a:tblGrid>
              <a:tr h="932231">
                <a:tc>
                  <a:txBody>
                    <a:bodyPr/>
                    <a:lstStyle/>
                    <a:p>
                      <a:pPr marL="0" algn="ctr">
                        <a:lnSpc>
                          <a:spcPct val="107000"/>
                        </a:lnSpc>
                      </a:pPr>
                      <a:endParaRPr lang="en-US" sz="1800" dirty="0">
                        <a:effectLst/>
                        <a:latin typeface="Times" panose="02020603050405020304" pitchFamily="18" charset="0"/>
                        <a:cs typeface="Times" panose="02020603050405020304" pitchFamily="18" charset="0"/>
                      </a:endParaRPr>
                    </a:p>
                    <a:p>
                      <a:pPr marL="0" algn="ctr">
                        <a:lnSpc>
                          <a:spcPct val="107000"/>
                        </a:lnSpc>
                      </a:pPr>
                      <a:r>
                        <a:rPr lang="en-US" sz="1800" dirty="0">
                          <a:effectLst/>
                          <a:latin typeface="Times" panose="02020603050405020304" pitchFamily="18" charset="0"/>
                          <a:cs typeface="Times" panose="02020603050405020304" pitchFamily="18" charset="0"/>
                        </a:rPr>
                        <a:t>Material</a:t>
                      </a:r>
                      <a:endParaRPr lang="en-IN" sz="16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endParaRPr lang="en-IN" sz="1800" dirty="0">
                        <a:effectLst/>
                        <a:latin typeface="Times" panose="02020603050405020304" pitchFamily="18" charset="0"/>
                        <a:ea typeface="Times New Roman" panose="02020603050405020304" pitchFamily="18" charset="0"/>
                        <a:cs typeface="Times" panose="02020603050405020304" pitchFamily="18" charset="0"/>
                      </a:endParaRPr>
                    </a:p>
                    <a:p>
                      <a:pPr marL="0" algn="ctr">
                        <a:lnSpc>
                          <a:spcPct val="107000"/>
                        </a:lnSpc>
                      </a:pPr>
                      <a:r>
                        <a:rPr lang="en-IN" sz="1800" dirty="0">
                          <a:effectLst/>
                          <a:latin typeface="Times" panose="02020603050405020304" pitchFamily="18" charset="0"/>
                          <a:ea typeface="Times New Roman" panose="02020603050405020304" pitchFamily="18" charset="0"/>
                          <a:cs typeface="Times" panose="02020603050405020304" pitchFamily="18" charset="0"/>
                        </a:rPr>
                        <a:t>Condition</a:t>
                      </a:r>
                    </a:p>
                  </a:txBody>
                  <a:tcPr marL="68580" marR="68580" marT="0" marB="0"/>
                </a:tc>
                <a:tc>
                  <a:txBody>
                    <a:bodyPr/>
                    <a:lstStyle/>
                    <a:p>
                      <a:pPr marL="0" algn="ctr">
                        <a:lnSpc>
                          <a:spcPct val="107000"/>
                        </a:lnSpc>
                      </a:pPr>
                      <a:r>
                        <a:rPr lang="en-US" sz="1800" dirty="0">
                          <a:effectLst/>
                          <a:latin typeface="Times" panose="02020603050405020304" pitchFamily="18" charset="0"/>
                          <a:cs typeface="Times" panose="02020603050405020304" pitchFamily="18" charset="0"/>
                        </a:rPr>
                        <a:t>Pulse Frequency (kHz)</a:t>
                      </a:r>
                      <a:endParaRPr lang="en-IN" sz="16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800" dirty="0">
                          <a:effectLst/>
                          <a:latin typeface="Times" panose="02020603050405020304" pitchFamily="18" charset="0"/>
                          <a:cs typeface="Times" panose="02020603050405020304" pitchFamily="18" charset="0"/>
                        </a:rPr>
                        <a:t>Duty Cycle (%)</a:t>
                      </a:r>
                      <a:endParaRPr lang="en-IN" sz="16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800" dirty="0">
                          <a:effectLst/>
                          <a:latin typeface="Times" panose="02020603050405020304" pitchFamily="18" charset="0"/>
                          <a:cs typeface="Times" panose="02020603050405020304" pitchFamily="18" charset="0"/>
                        </a:rPr>
                        <a:t>Ultrasonic frequency  (kHz)</a:t>
                      </a:r>
                      <a:endParaRPr lang="en-IN" sz="16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800" dirty="0">
                          <a:effectLst/>
                          <a:latin typeface="Times" panose="02020603050405020304" pitchFamily="18" charset="0"/>
                          <a:cs typeface="Times" panose="02020603050405020304" pitchFamily="18" charset="0"/>
                        </a:rPr>
                        <a:t>MRR (mg/min)</a:t>
                      </a:r>
                      <a:endParaRPr lang="en-IN" sz="16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800" dirty="0">
                          <a:effectLst/>
                          <a:latin typeface="Times" panose="02020603050405020304" pitchFamily="18" charset="0"/>
                          <a:cs typeface="Times" panose="02020603050405020304" pitchFamily="18" charset="0"/>
                        </a:rPr>
                        <a:t>Hole Diameter (mm)</a:t>
                      </a:r>
                      <a:endParaRPr lang="en-IN" sz="16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spcAft>
                          <a:spcPts val="800"/>
                        </a:spcAft>
                      </a:pPr>
                      <a:r>
                        <a:rPr lang="en-US" sz="1800" dirty="0">
                          <a:effectLst/>
                          <a:latin typeface="Times" panose="02020603050405020304" pitchFamily="18" charset="0"/>
                          <a:cs typeface="Times" panose="02020603050405020304" pitchFamily="18" charset="0"/>
                        </a:rPr>
                        <a:t>Overcut (mm)</a:t>
                      </a:r>
                      <a:endParaRPr lang="en-IN" sz="16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extLst>
                  <a:ext uri="{0D108BD9-81ED-4DB2-BD59-A6C34878D82A}">
                    <a16:rowId xmlns:a16="http://schemas.microsoft.com/office/drawing/2014/main" val="4103008955"/>
                  </a:ext>
                </a:extLst>
              </a:tr>
              <a:tr h="444357">
                <a:tc rowSpan="2">
                  <a:txBody>
                    <a:bodyPr/>
                    <a:lstStyle/>
                    <a:p>
                      <a:pPr marL="0" algn="ctr">
                        <a:lnSpc>
                          <a:spcPct val="107000"/>
                        </a:lnSpc>
                      </a:pPr>
                      <a:r>
                        <a:rPr lang="en-US" sz="1800" dirty="0">
                          <a:effectLst/>
                          <a:latin typeface="Times" panose="02020603050405020304" pitchFamily="18" charset="0"/>
                          <a:cs typeface="Times" panose="02020603050405020304" pitchFamily="18" charset="0"/>
                        </a:rPr>
                        <a:t>Aluminum</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MRR max, Hole dia &amp; Overcut min</a:t>
                      </a:r>
                    </a:p>
                  </a:txBody>
                  <a:tcPr marL="68580" marR="68580" marT="0" marB="0"/>
                </a:tc>
                <a:tc>
                  <a:txBody>
                    <a:bodyPr/>
                    <a:lstStyle/>
                    <a:p>
                      <a:pPr marL="0" algn="ctr">
                        <a:lnSpc>
                          <a:spcPct val="107000"/>
                        </a:lnSpc>
                      </a:pPr>
                      <a:r>
                        <a:rPr lang="en-US" sz="1600" dirty="0">
                          <a:effectLst/>
                          <a:latin typeface="Times" panose="02020603050405020304" pitchFamily="18" charset="0"/>
                          <a:cs typeface="Times" panose="02020603050405020304" pitchFamily="18" charset="0"/>
                        </a:rPr>
                        <a:t>15</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600" dirty="0">
                          <a:effectLst/>
                          <a:latin typeface="Times" panose="02020603050405020304" pitchFamily="18" charset="0"/>
                          <a:cs typeface="Times" panose="02020603050405020304" pitchFamily="18" charset="0"/>
                        </a:rPr>
                        <a:t>70</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600" dirty="0">
                          <a:effectLst/>
                          <a:latin typeface="Times" panose="02020603050405020304" pitchFamily="18" charset="0"/>
                          <a:cs typeface="Times" panose="02020603050405020304" pitchFamily="18" charset="0"/>
                        </a:rPr>
                        <a:t>31.4</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600" dirty="0">
                          <a:effectLst/>
                          <a:latin typeface="Times" panose="02020603050405020304" pitchFamily="18" charset="0"/>
                          <a:cs typeface="Times" panose="02020603050405020304" pitchFamily="18" charset="0"/>
                        </a:rPr>
                        <a:t>0.2542</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600">
                          <a:effectLst/>
                          <a:latin typeface="Times" panose="02020603050405020304" pitchFamily="18" charset="0"/>
                          <a:cs typeface="Times" panose="02020603050405020304" pitchFamily="18" charset="0"/>
                        </a:rPr>
                        <a:t>1.7379</a:t>
                      </a:r>
                      <a:endParaRPr lang="en-IN" sz="140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spcAft>
                          <a:spcPts val="800"/>
                        </a:spcAft>
                      </a:pPr>
                      <a:r>
                        <a:rPr lang="en-US" sz="1600" dirty="0">
                          <a:effectLst/>
                          <a:latin typeface="Times" panose="02020603050405020304" pitchFamily="18" charset="0"/>
                          <a:cs typeface="Times" panose="02020603050405020304" pitchFamily="18" charset="0"/>
                        </a:rPr>
                        <a:t>0.9337</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extLst>
                  <a:ext uri="{0D108BD9-81ED-4DB2-BD59-A6C34878D82A}">
                    <a16:rowId xmlns:a16="http://schemas.microsoft.com/office/drawing/2014/main" val="1494860209"/>
                  </a:ext>
                </a:extLst>
              </a:tr>
              <a:tr h="470448">
                <a:tc vMerge="1">
                  <a:txBody>
                    <a:bodyPr/>
                    <a:lstStyle/>
                    <a:p>
                      <a:pPr marL="0" algn="just">
                        <a:lnSpc>
                          <a:spcPct val="107000"/>
                        </a:lnSpc>
                      </a:pPr>
                      <a:r>
                        <a:rPr lang="en-US" sz="1800" dirty="0">
                          <a:effectLst/>
                          <a:latin typeface="Times New Roman" panose="02020603050405020304" pitchFamily="18" charset="0"/>
                          <a:cs typeface="Times New Roman" panose="02020603050405020304" pitchFamily="18" charset="0"/>
                        </a:rPr>
                        <a:t>Inconel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Hole dia &amp; Overcut min</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30</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60</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32.5</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0.2322</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1.6298</a:t>
                      </a:r>
                    </a:p>
                  </a:txBody>
                  <a:tcPr marL="68580" marR="68580" marT="0" marB="0"/>
                </a:tc>
                <a:tc>
                  <a:txBody>
                    <a:bodyPr/>
                    <a:lstStyle/>
                    <a:p>
                      <a:pPr marL="0" algn="ctr">
                        <a:lnSpc>
                          <a:spcPct val="107000"/>
                        </a:lnSpc>
                        <a:spcAft>
                          <a:spcPts val="800"/>
                        </a:spcAft>
                      </a:pPr>
                      <a:r>
                        <a:rPr lang="en-IN" sz="1600" dirty="0">
                          <a:effectLst/>
                          <a:latin typeface="Times" panose="02020603050405020304" pitchFamily="18" charset="0"/>
                          <a:ea typeface="Times New Roman" panose="02020603050405020304" pitchFamily="18" charset="0"/>
                          <a:cs typeface="Times" panose="02020603050405020304" pitchFamily="18" charset="0"/>
                        </a:rPr>
                        <a:t>0.8756</a:t>
                      </a:r>
                    </a:p>
                  </a:txBody>
                  <a:tcPr marL="68580" marR="68580" marT="0" marB="0"/>
                </a:tc>
                <a:extLst>
                  <a:ext uri="{0D108BD9-81ED-4DB2-BD59-A6C34878D82A}">
                    <a16:rowId xmlns:a16="http://schemas.microsoft.com/office/drawing/2014/main" val="626172572"/>
                  </a:ext>
                </a:extLst>
              </a:tr>
              <a:tr h="470448">
                <a:tc rowSpan="2">
                  <a:txBody>
                    <a:bodyPr/>
                    <a:lstStyle/>
                    <a:p>
                      <a:pPr marL="0" algn="ctr">
                        <a:lnSpc>
                          <a:spcPct val="107000"/>
                        </a:lnSpc>
                      </a:pPr>
                      <a:r>
                        <a:rPr lang="en-US" sz="1800" dirty="0">
                          <a:effectLst/>
                          <a:latin typeface="Times" panose="02020603050405020304" pitchFamily="18" charset="0"/>
                          <a:cs typeface="Times" panose="02020603050405020304" pitchFamily="18" charset="0"/>
                        </a:rPr>
                        <a:t>Inconel</a:t>
                      </a:r>
                      <a:endParaRPr lang="en-IN" sz="16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IN" sz="1600" dirty="0">
                          <a:effectLst/>
                          <a:latin typeface="Times" panose="02020603050405020304" pitchFamily="18" charset="0"/>
                          <a:ea typeface="Times New Roman" panose="02020603050405020304" pitchFamily="18" charset="0"/>
                          <a:cs typeface="Times" panose="02020603050405020304" pitchFamily="18" charset="0"/>
                        </a:rPr>
                        <a:t>MRR max, Hole dia &amp; Overcut min</a:t>
                      </a:r>
                    </a:p>
                  </a:txBody>
                  <a:tcPr marL="68580" marR="68580" marT="0" marB="0"/>
                </a:tc>
                <a:tc>
                  <a:txBody>
                    <a:bodyPr/>
                    <a:lstStyle/>
                    <a:p>
                      <a:pPr marL="0" algn="ctr">
                        <a:lnSpc>
                          <a:spcPct val="107000"/>
                        </a:lnSpc>
                      </a:pPr>
                      <a:r>
                        <a:rPr lang="en-US" sz="1600" dirty="0">
                          <a:effectLst/>
                          <a:latin typeface="Times" panose="02020603050405020304" pitchFamily="18" charset="0"/>
                          <a:cs typeface="Times" panose="02020603050405020304" pitchFamily="18" charset="0"/>
                        </a:rPr>
                        <a:t>25</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600" dirty="0">
                          <a:effectLst/>
                          <a:latin typeface="Times" panose="02020603050405020304" pitchFamily="18" charset="0"/>
                          <a:cs typeface="Times" panose="02020603050405020304" pitchFamily="18" charset="0"/>
                        </a:rPr>
                        <a:t>65</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600" dirty="0">
                          <a:effectLst/>
                          <a:latin typeface="Times" panose="02020603050405020304" pitchFamily="18" charset="0"/>
                          <a:cs typeface="Times" panose="02020603050405020304" pitchFamily="18" charset="0"/>
                        </a:rPr>
                        <a:t>31.1</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600" dirty="0">
                          <a:effectLst/>
                          <a:latin typeface="Times" panose="02020603050405020304" pitchFamily="18" charset="0"/>
                          <a:cs typeface="Times" panose="02020603050405020304" pitchFamily="18" charset="0"/>
                        </a:rPr>
                        <a:t>0.1972</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pPr>
                      <a:r>
                        <a:rPr lang="en-US" sz="1600" dirty="0">
                          <a:effectLst/>
                          <a:latin typeface="Times" panose="02020603050405020304" pitchFamily="18" charset="0"/>
                          <a:cs typeface="Times" panose="02020603050405020304" pitchFamily="18" charset="0"/>
                        </a:rPr>
                        <a:t>1.419</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tc>
                  <a:txBody>
                    <a:bodyPr/>
                    <a:lstStyle/>
                    <a:p>
                      <a:pPr marL="0" algn="ctr">
                        <a:lnSpc>
                          <a:spcPct val="107000"/>
                        </a:lnSpc>
                        <a:spcAft>
                          <a:spcPts val="800"/>
                        </a:spcAft>
                      </a:pPr>
                      <a:r>
                        <a:rPr lang="en-US" sz="1600" dirty="0">
                          <a:effectLst/>
                          <a:latin typeface="Times" panose="02020603050405020304" pitchFamily="18" charset="0"/>
                          <a:cs typeface="Times" panose="02020603050405020304" pitchFamily="18" charset="0"/>
                        </a:rPr>
                        <a:t>0.7311</a:t>
                      </a:r>
                      <a:endParaRPr lang="en-IN" sz="1400" dirty="0">
                        <a:effectLst/>
                        <a:latin typeface="Times" panose="02020603050405020304" pitchFamily="18" charset="0"/>
                        <a:ea typeface="Times New Roman" panose="02020603050405020304" pitchFamily="18" charset="0"/>
                        <a:cs typeface="Times" panose="02020603050405020304" pitchFamily="18" charset="0"/>
                      </a:endParaRPr>
                    </a:p>
                  </a:txBody>
                  <a:tcPr marL="68580" marR="68580" marT="0" marB="0"/>
                </a:tc>
                <a:extLst>
                  <a:ext uri="{0D108BD9-81ED-4DB2-BD59-A6C34878D82A}">
                    <a16:rowId xmlns:a16="http://schemas.microsoft.com/office/drawing/2014/main" val="1802704208"/>
                  </a:ext>
                </a:extLst>
              </a:tr>
              <a:tr h="470448">
                <a:tc vMerge="1">
                  <a:txBody>
                    <a:bodyPr/>
                    <a:lstStyle/>
                    <a:p>
                      <a:pPr marL="0" algn="just">
                        <a:lnSpc>
                          <a:spcPct val="107000"/>
                        </a:lnSpc>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Hole dia &amp; Overcut min</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35</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50</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31.9</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0.1763</a:t>
                      </a:r>
                    </a:p>
                  </a:txBody>
                  <a:tcPr marL="68580" marR="68580" marT="0" marB="0"/>
                </a:tc>
                <a:tc>
                  <a:txBody>
                    <a:bodyPr/>
                    <a:lstStyle/>
                    <a:p>
                      <a:pPr marL="0" algn="ctr">
                        <a:lnSpc>
                          <a:spcPct val="107000"/>
                        </a:lnSpc>
                      </a:pPr>
                      <a:r>
                        <a:rPr lang="en-IN" sz="1600" dirty="0">
                          <a:effectLst/>
                          <a:latin typeface="Times" panose="02020603050405020304" pitchFamily="18" charset="0"/>
                          <a:ea typeface="Times New Roman" panose="02020603050405020304" pitchFamily="18" charset="0"/>
                          <a:cs typeface="Times" panose="02020603050405020304" pitchFamily="18" charset="0"/>
                        </a:rPr>
                        <a:t>1.3022</a:t>
                      </a:r>
                    </a:p>
                  </a:txBody>
                  <a:tcPr marL="68580" marR="68580" marT="0" marB="0"/>
                </a:tc>
                <a:tc>
                  <a:txBody>
                    <a:bodyPr/>
                    <a:lstStyle/>
                    <a:p>
                      <a:pPr marL="0" algn="ctr">
                        <a:lnSpc>
                          <a:spcPct val="107000"/>
                        </a:lnSpc>
                        <a:spcAft>
                          <a:spcPts val="800"/>
                        </a:spcAft>
                      </a:pPr>
                      <a:r>
                        <a:rPr lang="en-IN" sz="1600" dirty="0">
                          <a:effectLst/>
                          <a:latin typeface="Times" panose="02020603050405020304" pitchFamily="18" charset="0"/>
                          <a:ea typeface="Times New Roman" panose="02020603050405020304" pitchFamily="18" charset="0"/>
                          <a:cs typeface="Times" panose="02020603050405020304" pitchFamily="18" charset="0"/>
                        </a:rPr>
                        <a:t>0.6598</a:t>
                      </a:r>
                    </a:p>
                  </a:txBody>
                  <a:tcPr marL="68580" marR="68580" marT="0" marB="0"/>
                </a:tc>
                <a:extLst>
                  <a:ext uri="{0D108BD9-81ED-4DB2-BD59-A6C34878D82A}">
                    <a16:rowId xmlns:a16="http://schemas.microsoft.com/office/drawing/2014/main" val="2852695305"/>
                  </a:ext>
                </a:extLst>
              </a:tr>
            </a:tbl>
          </a:graphicData>
        </a:graphic>
      </p:graphicFrame>
      <p:sp>
        <p:nvSpPr>
          <p:cNvPr id="6" name="TextBox 5">
            <a:extLst>
              <a:ext uri="{FF2B5EF4-FFF2-40B4-BE49-F238E27FC236}">
                <a16:creationId xmlns:a16="http://schemas.microsoft.com/office/drawing/2014/main" id="{5B406876-87D8-5533-FE7B-254530DD1EC4}"/>
              </a:ext>
            </a:extLst>
          </p:cNvPr>
          <p:cNvSpPr txBox="1"/>
          <p:nvPr/>
        </p:nvSpPr>
        <p:spPr>
          <a:xfrm>
            <a:off x="2522818" y="6356427"/>
            <a:ext cx="7383431" cy="369332"/>
          </a:xfrm>
          <a:prstGeom prst="rect">
            <a:avLst/>
          </a:prstGeom>
          <a:noFill/>
        </p:spPr>
        <p:txBody>
          <a:bodyPr wrap="none" rtlCol="0">
            <a:spAutoFit/>
          </a:bodyPr>
          <a:lstStyle/>
          <a:p>
            <a:r>
              <a:rPr lang="en-IN" sz="1800" dirty="0">
                <a:solidFill>
                  <a:srgbClr val="000000"/>
                </a:solidFill>
                <a:effectLst/>
                <a:latin typeface="Times New Roman" panose="02020603050405020304" pitchFamily="18" charset="0"/>
                <a:ea typeface="SimSun" panose="02010600030101010101" pitchFamily="2" charset="-122"/>
              </a:rPr>
              <a:t>Table : Optimum process parameters for maximizing MRR and Minimizing </a:t>
            </a:r>
            <a:endParaRPr lang="en-IN" dirty="0"/>
          </a:p>
        </p:txBody>
      </p:sp>
    </p:spTree>
    <p:extLst>
      <p:ext uri="{BB962C8B-B14F-4D97-AF65-F5344CB8AC3E}">
        <p14:creationId xmlns:p14="http://schemas.microsoft.com/office/powerpoint/2010/main" val="2812202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DDC3-62C6-4966-9901-B0A4B3B917A5}"/>
              </a:ext>
            </a:extLst>
          </p:cNvPr>
          <p:cNvSpPr>
            <a:spLocks noGrp="1"/>
          </p:cNvSpPr>
          <p:nvPr>
            <p:ph type="title"/>
          </p:nvPr>
        </p:nvSpPr>
        <p:spPr>
          <a:xfrm>
            <a:off x="581192" y="536738"/>
            <a:ext cx="11029616" cy="1013800"/>
          </a:xfrm>
        </p:spPr>
        <p:txBody>
          <a:bodyPr/>
          <a:lstStyle/>
          <a:p>
            <a:r>
              <a:rPr lang="en-IN" dirty="0">
                <a:latin typeface="Times New Roman" panose="02020603050405020304" pitchFamily="18" charset="0"/>
                <a:cs typeface="Times New Roman" panose="02020603050405020304" pitchFamily="18" charset="0"/>
              </a:rPr>
              <a:t>conclusions</a:t>
            </a:r>
          </a:p>
        </p:txBody>
      </p:sp>
      <p:sp>
        <p:nvSpPr>
          <p:cNvPr id="3" name="Content Placeholder 2">
            <a:extLst>
              <a:ext uri="{FF2B5EF4-FFF2-40B4-BE49-F238E27FC236}">
                <a16:creationId xmlns:a16="http://schemas.microsoft.com/office/drawing/2014/main" id="{A73EEF22-2544-43CF-847C-C24452DA34D6}"/>
              </a:ext>
            </a:extLst>
          </p:cNvPr>
          <p:cNvSpPr>
            <a:spLocks noGrp="1"/>
          </p:cNvSpPr>
          <p:nvPr>
            <p:ph idx="1"/>
          </p:nvPr>
        </p:nvSpPr>
        <p:spPr>
          <a:xfrm>
            <a:off x="581192" y="1815371"/>
            <a:ext cx="10803088" cy="3359071"/>
          </a:xfrm>
        </p:spPr>
        <p:txBody>
          <a:bodyPr>
            <a:normAutofit lnSpcReduction="10000"/>
          </a:bodyPr>
          <a:lstStyle/>
          <a:p>
            <a:pPr marL="342900" lvl="0" indent="-342900" algn="just">
              <a:lnSpc>
                <a:spcPct val="150000"/>
              </a:lnSpc>
              <a:spcBef>
                <a:spcPts val="100"/>
              </a:spcBef>
              <a:spcAft>
                <a:spcPts val="100"/>
              </a:spcAft>
              <a:buFont typeface="Wingdings 2" panose="050201020105070707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Higher pulse frequency and lower duty cycle </a:t>
            </a:r>
            <a:r>
              <a:rPr lang="en-IN" dirty="0">
                <a:latin typeface="Times New Roman" panose="02020603050405020304" pitchFamily="18" charset="0"/>
                <a:ea typeface="Times New Roman" panose="02020603050405020304" pitchFamily="18" charset="0"/>
                <a:cs typeface="Times New Roman" panose="02020603050405020304" pitchFamily="18" charset="0"/>
              </a:rPr>
              <a:t>results in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least amount of overcut and the lowest hole diameter, and as the Ultrasonic vibration frequency increases the hole diameter and the overcut decreases.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Bef>
                <a:spcPts val="100"/>
              </a:spcBef>
              <a:spcAft>
                <a:spcPts val="100"/>
              </a:spcAft>
              <a:buFont typeface="Wingdings 2" panose="050201020105070707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Higher duty cycle and a lower pulse frequency </a:t>
            </a:r>
            <a:r>
              <a:rPr lang="en-IN" dirty="0">
                <a:latin typeface="Times New Roman" panose="02020603050405020304" pitchFamily="18" charset="0"/>
                <a:ea typeface="Times New Roman" panose="02020603050405020304" pitchFamily="18" charset="0"/>
                <a:cs typeface="Times New Roman" panose="02020603050405020304" pitchFamily="18" charset="0"/>
              </a:rPr>
              <a:t>maximises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MRR and as the U-V frequency increases the MRR increases, this may be due to better flushing and periodic IEG change in Ultrasonic vibrations case.</a:t>
            </a:r>
          </a:p>
          <a:p>
            <a:pPr marL="342900" marR="0" lvl="0" indent="-342900" algn="just" defTabSz="457200" rtl="0" eaLnBrk="1" fontAlgn="auto" latinLnBrk="0" hangingPunct="1">
              <a:lnSpc>
                <a:spcPct val="150000"/>
              </a:lnSpc>
              <a:spcBef>
                <a:spcPts val="100"/>
              </a:spcBef>
              <a:spcAft>
                <a:spcPts val="100"/>
              </a:spcAft>
              <a:buClr>
                <a:srgbClr val="4590B8"/>
              </a:buClr>
              <a:buSzPct val="92000"/>
              <a:buFont typeface="Wingdings 2" panose="05020102010507070707" pitchFamily="18" charset="2"/>
              <a:buChar char=""/>
              <a:tabLst>
                <a:tab pos="457200" algn="l"/>
              </a:tabLst>
              <a:defRPr/>
            </a:pPr>
            <a:r>
              <a:rPr kumimoji="0" lang="en-IN" sz="1800" b="0" i="0" u="none" strike="noStrike" kern="1200" cap="none" spc="0" normalizeH="0" baseline="0" noProof="0" dirty="0">
                <a:ln>
                  <a:noFill/>
                </a:ln>
                <a:solidFill>
                  <a:srgbClr val="3D3D3D"/>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Holes drilled in Inconel sheets were found to have the lower amount of overcut and MRR as compared with holes drilled in Aluminium sheets.</a:t>
            </a:r>
            <a:endParaRPr kumimoji="0" lang="en-IN" sz="1600" b="0" i="0" u="none" strike="noStrike" kern="1200" cap="none" spc="0" normalizeH="0" baseline="0" noProof="0" dirty="0">
              <a:ln>
                <a:noFill/>
              </a:ln>
              <a:solidFill>
                <a:srgbClr val="3D3D3D"/>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50000"/>
              </a:lnSpc>
              <a:spcBef>
                <a:spcPts val="100"/>
              </a:spcBef>
              <a:spcAft>
                <a:spcPts val="100"/>
              </a:spcAft>
              <a:buClr>
                <a:srgbClr val="4590B8"/>
              </a:buClr>
              <a:buSzPct val="92000"/>
              <a:buFont typeface="Wingdings 2" panose="05020102010507070707" pitchFamily="18" charset="2"/>
              <a:buChar char=""/>
              <a:tabLst>
                <a:tab pos="457200" algn="l"/>
              </a:tabLst>
              <a:defRPr/>
            </a:pPr>
            <a:r>
              <a:rPr kumimoji="0" lang="en-IN" sz="1800" b="0" i="0" u="none" strike="noStrike" kern="1200" cap="none" spc="0" normalizeH="0" baseline="0" noProof="0" dirty="0">
                <a:ln>
                  <a:noFill/>
                </a:ln>
                <a:solidFill>
                  <a:srgbClr val="3D3D3D"/>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Response Surface methodology has shown that Duty cycle has the significant role in machining as the duty cycle increases, the MRR and overcut keeps on increasing.</a:t>
            </a:r>
          </a:p>
        </p:txBody>
      </p:sp>
      <p:sp>
        <p:nvSpPr>
          <p:cNvPr id="4" name="Slide Number Placeholder 3">
            <a:extLst>
              <a:ext uri="{FF2B5EF4-FFF2-40B4-BE49-F238E27FC236}">
                <a16:creationId xmlns:a16="http://schemas.microsoft.com/office/drawing/2014/main" id="{2B26EF33-F60F-4184-81BF-64C8ABA0CA34}"/>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latin typeface="Times New Roman" panose="02020603050405020304" pitchFamily="18" charset="0"/>
                <a:cs typeface="Times New Roman" panose="02020603050405020304" pitchFamily="18" charset="0"/>
              </a:rPr>
              <a:t>37</a:t>
            </a:fld>
            <a:endParaRPr lang="en-IN" sz="1800">
              <a:latin typeface="Times New Roman" panose="02020603050405020304" pitchFamily="18" charset="0"/>
              <a:cs typeface="Times New Roman" panose="02020603050405020304" pitchFamily="18" charset="0"/>
            </a:endParaRPr>
          </a:p>
        </p:txBody>
      </p:sp>
      <p:graphicFrame>
        <p:nvGraphicFramePr>
          <p:cNvPr id="6" name="Table 15">
            <a:extLst>
              <a:ext uri="{FF2B5EF4-FFF2-40B4-BE49-F238E27FC236}">
                <a16:creationId xmlns:a16="http://schemas.microsoft.com/office/drawing/2014/main" id="{B1725151-5980-2336-7024-F5C5E761FA7F}"/>
              </a:ext>
            </a:extLst>
          </p:cNvPr>
          <p:cNvGraphicFramePr>
            <a:graphicFrameLocks noGrp="1"/>
          </p:cNvGraphicFramePr>
          <p:nvPr>
            <p:extLst>
              <p:ext uri="{D42A27DB-BD31-4B8C-83A1-F6EECF244321}">
                <p14:modId xmlns:p14="http://schemas.microsoft.com/office/powerpoint/2010/main" val="1773697267"/>
              </p:ext>
            </p:extLst>
          </p:nvPr>
        </p:nvGraphicFramePr>
        <p:xfrm>
          <a:off x="5274538" y="5174442"/>
          <a:ext cx="5187404" cy="1381760"/>
        </p:xfrm>
        <a:graphic>
          <a:graphicData uri="http://schemas.openxmlformats.org/drawingml/2006/table">
            <a:tbl>
              <a:tblPr firstRow="1" bandRow="1">
                <a:tableStyleId>{5C22544A-7EE6-4342-B048-85BDC9FD1C3A}</a:tableStyleId>
              </a:tblPr>
              <a:tblGrid>
                <a:gridCol w="1296851">
                  <a:extLst>
                    <a:ext uri="{9D8B030D-6E8A-4147-A177-3AD203B41FA5}">
                      <a16:colId xmlns:a16="http://schemas.microsoft.com/office/drawing/2014/main" val="346956033"/>
                    </a:ext>
                  </a:extLst>
                </a:gridCol>
                <a:gridCol w="1296851">
                  <a:extLst>
                    <a:ext uri="{9D8B030D-6E8A-4147-A177-3AD203B41FA5}">
                      <a16:colId xmlns:a16="http://schemas.microsoft.com/office/drawing/2014/main" val="2782060101"/>
                    </a:ext>
                  </a:extLst>
                </a:gridCol>
                <a:gridCol w="1296851">
                  <a:extLst>
                    <a:ext uri="{9D8B030D-6E8A-4147-A177-3AD203B41FA5}">
                      <a16:colId xmlns:a16="http://schemas.microsoft.com/office/drawing/2014/main" val="1653448739"/>
                    </a:ext>
                  </a:extLst>
                </a:gridCol>
                <a:gridCol w="1296851">
                  <a:extLst>
                    <a:ext uri="{9D8B030D-6E8A-4147-A177-3AD203B41FA5}">
                      <a16:colId xmlns:a16="http://schemas.microsoft.com/office/drawing/2014/main" val="1260709631"/>
                    </a:ext>
                  </a:extLst>
                </a:gridCol>
              </a:tblGrid>
              <a:tr h="370840">
                <a:tc>
                  <a:txBody>
                    <a:bodyPr/>
                    <a:lstStyle/>
                    <a:p>
                      <a:r>
                        <a:rPr lang="en-IN" dirty="0">
                          <a:latin typeface="Times New Roman" panose="02020603050405020304" pitchFamily="18" charset="0"/>
                          <a:cs typeface="Times New Roman" panose="02020603050405020304" pitchFamily="18" charset="0"/>
                        </a:rPr>
                        <a:t>Material</a:t>
                      </a:r>
                    </a:p>
                  </a:txBody>
                  <a:tcPr/>
                </a:tc>
                <a:tc>
                  <a:txBody>
                    <a:bodyPr/>
                    <a:lstStyle/>
                    <a:p>
                      <a:r>
                        <a:rPr lang="en-IN" dirty="0">
                          <a:latin typeface="Times New Roman" panose="02020603050405020304" pitchFamily="18" charset="0"/>
                          <a:cs typeface="Times New Roman" panose="02020603050405020304" pitchFamily="18" charset="0"/>
                        </a:rPr>
                        <a:t>Pulse frequency</a:t>
                      </a:r>
                    </a:p>
                  </a:txBody>
                  <a:tcPr/>
                </a:tc>
                <a:tc>
                  <a:txBody>
                    <a:bodyPr/>
                    <a:lstStyle/>
                    <a:p>
                      <a:r>
                        <a:rPr lang="en-IN" dirty="0">
                          <a:latin typeface="Times New Roman" panose="02020603050405020304" pitchFamily="18" charset="0"/>
                          <a:cs typeface="Times New Roman" panose="02020603050405020304" pitchFamily="18" charset="0"/>
                        </a:rPr>
                        <a:t>Duty cycle</a:t>
                      </a:r>
                    </a:p>
                  </a:txBody>
                  <a:tcPr/>
                </a:tc>
                <a:tc>
                  <a:txBody>
                    <a:bodyPr/>
                    <a:lstStyle/>
                    <a:p>
                      <a:r>
                        <a:rPr lang="en-IN" dirty="0">
                          <a:latin typeface="Times New Roman" panose="02020603050405020304" pitchFamily="18" charset="0"/>
                          <a:cs typeface="Times New Roman" panose="02020603050405020304" pitchFamily="18" charset="0"/>
                        </a:rPr>
                        <a:t>Ultrasonic frequency</a:t>
                      </a:r>
                    </a:p>
                  </a:txBody>
                  <a:tcPr/>
                </a:tc>
                <a:extLst>
                  <a:ext uri="{0D108BD9-81ED-4DB2-BD59-A6C34878D82A}">
                    <a16:rowId xmlns:a16="http://schemas.microsoft.com/office/drawing/2014/main" val="1237744805"/>
                  </a:ext>
                </a:extLst>
              </a:tr>
              <a:tr h="370840">
                <a:tc>
                  <a:txBody>
                    <a:bodyPr/>
                    <a:lstStyle/>
                    <a:p>
                      <a:r>
                        <a:rPr lang="en-IN" dirty="0">
                          <a:latin typeface="Times New Roman" panose="02020603050405020304" pitchFamily="18" charset="0"/>
                          <a:cs typeface="Times New Roman" panose="02020603050405020304" pitchFamily="18" charset="0"/>
                        </a:rPr>
                        <a:t>Aluminium </a:t>
                      </a:r>
                    </a:p>
                  </a:txBody>
                  <a:tcPr/>
                </a:tc>
                <a:tc>
                  <a:txBody>
                    <a:bodyPr/>
                    <a:lstStyle/>
                    <a:p>
                      <a:r>
                        <a:rPr lang="en-IN" dirty="0">
                          <a:latin typeface="Times New Roman" panose="02020603050405020304" pitchFamily="18" charset="0"/>
                          <a:cs typeface="Times New Roman" panose="02020603050405020304" pitchFamily="18" charset="0"/>
                        </a:rPr>
                        <a:t>15</a:t>
                      </a:r>
                    </a:p>
                  </a:txBody>
                  <a:tcPr/>
                </a:tc>
                <a:tc>
                  <a:txBody>
                    <a:bodyPr/>
                    <a:lstStyle/>
                    <a:p>
                      <a:r>
                        <a:rPr lang="en-IN" dirty="0">
                          <a:latin typeface="Times New Roman" panose="02020603050405020304" pitchFamily="18" charset="0"/>
                          <a:cs typeface="Times New Roman" panose="02020603050405020304" pitchFamily="18" charset="0"/>
                        </a:rPr>
                        <a:t>75</a:t>
                      </a:r>
                    </a:p>
                  </a:txBody>
                  <a:tcPr/>
                </a:tc>
                <a:tc>
                  <a:txBody>
                    <a:bodyPr/>
                    <a:lstStyle/>
                    <a:p>
                      <a:r>
                        <a:rPr lang="en-IN" dirty="0">
                          <a:latin typeface="Times New Roman" panose="02020603050405020304" pitchFamily="18" charset="0"/>
                          <a:cs typeface="Times New Roman" panose="02020603050405020304" pitchFamily="18" charset="0"/>
                        </a:rPr>
                        <a:t>31.4</a:t>
                      </a:r>
                    </a:p>
                  </a:txBody>
                  <a:tcPr/>
                </a:tc>
                <a:extLst>
                  <a:ext uri="{0D108BD9-81ED-4DB2-BD59-A6C34878D82A}">
                    <a16:rowId xmlns:a16="http://schemas.microsoft.com/office/drawing/2014/main" val="1993299664"/>
                  </a:ext>
                </a:extLst>
              </a:tr>
              <a:tr h="370840">
                <a:tc>
                  <a:txBody>
                    <a:bodyPr/>
                    <a:lstStyle/>
                    <a:p>
                      <a:r>
                        <a:rPr lang="en-IN" dirty="0">
                          <a:latin typeface="Times New Roman" panose="02020603050405020304" pitchFamily="18" charset="0"/>
                          <a:cs typeface="Times New Roman" panose="02020603050405020304" pitchFamily="18" charset="0"/>
                        </a:rPr>
                        <a:t>Inconel</a:t>
                      </a:r>
                    </a:p>
                  </a:txBody>
                  <a:tcPr/>
                </a:tc>
                <a:tc>
                  <a:txBody>
                    <a:bodyPr/>
                    <a:lstStyle/>
                    <a:p>
                      <a:r>
                        <a:rPr lang="en-IN" dirty="0">
                          <a:latin typeface="Times New Roman" panose="02020603050405020304" pitchFamily="18" charset="0"/>
                          <a:cs typeface="Times New Roman" panose="02020603050405020304" pitchFamily="18" charset="0"/>
                        </a:rPr>
                        <a:t>25</a:t>
                      </a:r>
                    </a:p>
                  </a:txBody>
                  <a:tcPr/>
                </a:tc>
                <a:tc>
                  <a:txBody>
                    <a:bodyPr/>
                    <a:lstStyle/>
                    <a:p>
                      <a:r>
                        <a:rPr lang="en-IN" dirty="0">
                          <a:latin typeface="Times New Roman" panose="02020603050405020304" pitchFamily="18" charset="0"/>
                          <a:cs typeface="Times New Roman" panose="02020603050405020304" pitchFamily="18" charset="0"/>
                        </a:rPr>
                        <a:t>65</a:t>
                      </a:r>
                    </a:p>
                  </a:txBody>
                  <a:tcPr/>
                </a:tc>
                <a:tc>
                  <a:txBody>
                    <a:bodyPr/>
                    <a:lstStyle/>
                    <a:p>
                      <a:r>
                        <a:rPr lang="en-IN" dirty="0">
                          <a:latin typeface="Times New Roman" panose="02020603050405020304" pitchFamily="18" charset="0"/>
                          <a:cs typeface="Times New Roman" panose="02020603050405020304" pitchFamily="18" charset="0"/>
                        </a:rPr>
                        <a:t>31.1</a:t>
                      </a:r>
                    </a:p>
                  </a:txBody>
                  <a:tcPr/>
                </a:tc>
                <a:extLst>
                  <a:ext uri="{0D108BD9-81ED-4DB2-BD59-A6C34878D82A}">
                    <a16:rowId xmlns:a16="http://schemas.microsoft.com/office/drawing/2014/main" val="4104413497"/>
                  </a:ext>
                </a:extLst>
              </a:tr>
            </a:tbl>
          </a:graphicData>
        </a:graphic>
      </p:graphicFrame>
      <p:sp>
        <p:nvSpPr>
          <p:cNvPr id="7" name="TextBox 6">
            <a:extLst>
              <a:ext uri="{FF2B5EF4-FFF2-40B4-BE49-F238E27FC236}">
                <a16:creationId xmlns:a16="http://schemas.microsoft.com/office/drawing/2014/main" id="{6E1CB6DB-3E88-D27B-A2BC-97564E0610D7}"/>
              </a:ext>
            </a:extLst>
          </p:cNvPr>
          <p:cNvSpPr txBox="1"/>
          <p:nvPr/>
        </p:nvSpPr>
        <p:spPr>
          <a:xfrm>
            <a:off x="1461934" y="5494472"/>
            <a:ext cx="3431483" cy="923330"/>
          </a:xfrm>
          <a:prstGeom prst="rect">
            <a:avLst/>
          </a:prstGeom>
          <a:noFill/>
        </p:spPr>
        <p:txBody>
          <a:bodyPr wrap="square" rtlCol="0">
            <a:spAutoFit/>
          </a:bodyPr>
          <a:lstStyle/>
          <a:p>
            <a:r>
              <a:rPr kumimoji="0" lang="en-IN" sz="1800" b="0" i="0" u="none" strike="noStrike" kern="1200" cap="none" spc="0" normalizeH="0" baseline="0" noProof="0" dirty="0">
                <a:ln>
                  <a:noFill/>
                </a:ln>
                <a:solidFill>
                  <a:srgbClr val="3D3D3D"/>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optimum process parameters for Aluminium and Inconel are:</a:t>
            </a:r>
            <a:endParaRPr kumimoji="0" lang="en-IN" sz="1600" b="0" i="0" u="none" strike="noStrike" kern="1200" cap="none" spc="0" normalizeH="0" baseline="0" noProof="0" dirty="0">
              <a:ln>
                <a:noFill/>
              </a:ln>
              <a:solidFill>
                <a:srgbClr val="3D3D3D"/>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44639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524C-80EF-441D-B1E3-AA3FF41409A5}"/>
              </a:ext>
            </a:extLst>
          </p:cNvPr>
          <p:cNvSpPr>
            <a:spLocks noGrp="1"/>
          </p:cNvSpPr>
          <p:nvPr>
            <p:ph type="title"/>
          </p:nvPr>
        </p:nvSpPr>
        <p:spPr>
          <a:xfrm>
            <a:off x="686760" y="406866"/>
            <a:ext cx="8596668" cy="1134794"/>
          </a:xfrm>
        </p:spPr>
        <p:txBody>
          <a:bodyPr/>
          <a:lstStyle/>
          <a:p>
            <a:r>
              <a:rPr lang="en-US" dirty="0">
                <a:latin typeface="Times New Roman" panose="02020603050405020304" pitchFamily="18" charset="0"/>
                <a:cs typeface="Times New Roman" panose="02020603050405020304" pitchFamily="18" charset="0"/>
              </a:rPr>
              <a:t>FUTURE WORK</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5648EF-2E48-44F9-9174-D33F9BE1110E}"/>
              </a:ext>
            </a:extLst>
          </p:cNvPr>
          <p:cNvSpPr>
            <a:spLocks noGrp="1"/>
          </p:cNvSpPr>
          <p:nvPr>
            <p:ph idx="1"/>
          </p:nvPr>
        </p:nvSpPr>
        <p:spPr>
          <a:xfrm>
            <a:off x="581192" y="2021105"/>
            <a:ext cx="11029616" cy="4430029"/>
          </a:xfrm>
        </p:spPr>
        <p:txBody>
          <a:bodyPr>
            <a:normAutofit/>
          </a:bodyPr>
          <a:lstStyle/>
          <a:p>
            <a:pPr marL="342900" lvl="0" indent="-342900" algn="just">
              <a:lnSpc>
                <a:spcPct val="150000"/>
              </a:lnSpc>
              <a:spcAft>
                <a:spcPts val="800"/>
              </a:spcAft>
              <a:buFont typeface="Wingdings 2" panose="050201020105070707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Study the effect of the other process parameters like voltage, IEG, electrolyte concentration, feed rate on machining performances.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Wingdings 2" panose="050201020105070707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Modify the MRR equation for Ultrasonic vibration case or finding out the amplitude of vibration will give us theoretical value of MRR in case of constant feed to the tool.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Wingdings 2" panose="050201020105070707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Modifying the experimental setup so that we can give feed rates as small as 0.1mm/min to the tool while giving Ultrasonic vibrations to the workpiece.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Wingdings 2" panose="050201020105070707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Performing the same experiment on thicker sheets and observing the range of MRR, hole diameter and the overcut.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A16FBA4-A435-47F8-A032-CA4F9713C186}"/>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38</a:t>
            </a:fld>
            <a:endParaRPr lang="en-IN" sz="1800" dirty="0"/>
          </a:p>
        </p:txBody>
      </p:sp>
    </p:spTree>
    <p:extLst>
      <p:ext uri="{BB962C8B-B14F-4D97-AF65-F5344CB8AC3E}">
        <p14:creationId xmlns:p14="http://schemas.microsoft.com/office/powerpoint/2010/main" val="1851756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4A63-DC12-15F7-253E-770EA5D1B683}"/>
              </a:ext>
            </a:extLst>
          </p:cNvPr>
          <p:cNvSpPr>
            <a:spLocks noGrp="1"/>
          </p:cNvSpPr>
          <p:nvPr>
            <p:ph type="title"/>
          </p:nvPr>
        </p:nvSpPr>
        <p:spPr>
          <a:xfrm>
            <a:off x="581192" y="472576"/>
            <a:ext cx="11029616" cy="1013800"/>
          </a:xfrm>
        </p:spPr>
        <p:txBody>
          <a:bodyPr/>
          <a:lstStyle/>
          <a:p>
            <a:r>
              <a:rPr lang="en-IN" dirty="0">
                <a:latin typeface="Times" panose="02020603050405020304" pitchFamily="18" charset="0"/>
                <a:cs typeface="Times" panose="02020603050405020304" pitchFamily="18" charset="0"/>
              </a:rPr>
              <a:t>ACKNOWLEDGEMENT</a:t>
            </a:r>
          </a:p>
        </p:txBody>
      </p:sp>
      <p:sp>
        <p:nvSpPr>
          <p:cNvPr id="3" name="Content Placeholder 2">
            <a:extLst>
              <a:ext uri="{FF2B5EF4-FFF2-40B4-BE49-F238E27FC236}">
                <a16:creationId xmlns:a16="http://schemas.microsoft.com/office/drawing/2014/main" id="{4B2A225C-1DF3-F838-58A0-5A887B015FA2}"/>
              </a:ext>
            </a:extLst>
          </p:cNvPr>
          <p:cNvSpPr>
            <a:spLocks noGrp="1"/>
          </p:cNvSpPr>
          <p:nvPr>
            <p:ph idx="1"/>
          </p:nvPr>
        </p:nvSpPr>
        <p:spPr>
          <a:xfrm>
            <a:off x="383231" y="2029667"/>
            <a:ext cx="10957216" cy="4390425"/>
          </a:xfrm>
        </p:spPr>
        <p:txBody>
          <a:bodyPr>
            <a:normAutofit/>
          </a:bodyPr>
          <a:lstStyle/>
          <a:p>
            <a:pPr marL="0" marR="0" lvl="0" indent="-285750" algn="l" defTabSz="914400" rtl="0" eaLnBrk="1" fontAlgn="auto" latinLnBrk="0" hangingPunct="1">
              <a:lnSpc>
                <a:spcPct val="150000"/>
              </a:lnSpc>
              <a:spcBef>
                <a:spcPts val="48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 want to thank PIC of  Workshop ,MTM , AM lab, Dr. MM Mahapatra , Dr .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Suvradip</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mullick</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Dr. Gaurav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Bartarya</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Dr. V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Panduranga</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Dr. Chetan for allowing me to use various kinds of consumables ,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equipments</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ideas related to project. </a:t>
            </a:r>
          </a:p>
          <a:p>
            <a:pPr marL="0" marR="0" lvl="0" indent="-285750" algn="l" defTabSz="914400" rtl="0" eaLnBrk="1" fontAlgn="auto" latinLnBrk="0" hangingPunct="1">
              <a:lnSpc>
                <a:spcPct val="150000"/>
              </a:lnSpc>
              <a:spcBef>
                <a:spcPts val="48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 want to thank research scholar Mr.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Shrey</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Bhatnagar, for his help and suggestion.</a:t>
            </a:r>
            <a:endParaRPr kumimoji="0" lang="en-US" sz="1800" b="0" i="0" u="none" strike="noStrike" kern="120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endParaRPr>
          </a:p>
          <a:p>
            <a:pPr marL="0" marR="0" lvl="0" indent="-285750" algn="l" defTabSz="914400" rtl="0" eaLnBrk="1" fontAlgn="auto" latinLnBrk="0" hangingPunct="1">
              <a:lnSpc>
                <a:spcPct val="150000"/>
              </a:lnSpc>
              <a:spcBef>
                <a:spcPts val="48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 want to thank Mr.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Anindya</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Ankan</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Das for their coordination while doing the experiments.</a:t>
            </a:r>
            <a:endParaRPr kumimoji="0" lang="en-US" sz="1800" b="0" i="0" u="none" strike="noStrike" kern="120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endParaRPr>
          </a:p>
          <a:p>
            <a:pPr marL="0" marR="0" lvl="0" indent="-285750" algn="l" defTabSz="914400" rtl="0" eaLnBrk="1" fontAlgn="auto" latinLnBrk="0" hangingPunct="1">
              <a:lnSpc>
                <a:spcPct val="150000"/>
              </a:lnSpc>
              <a:spcBef>
                <a:spcPts val="48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 also want to thank Mr. P. K.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Bisoi</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Mr. A.K. Nayak ,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Mr</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S.K. Pradhan &amp;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Mr.Bibhudutta</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Mohanty and other technical staff of AM and MTM lab for their advice &amp; help for doing this project successfully .</a:t>
            </a:r>
          </a:p>
          <a:p>
            <a:pPr marL="0" marR="0" lvl="0" indent="-285750" algn="l" defTabSz="914400" rtl="0" eaLnBrk="1" fontAlgn="auto" latinLnBrk="0" hangingPunct="1">
              <a:lnSpc>
                <a:spcPct val="150000"/>
              </a:lnSpc>
              <a:spcBef>
                <a:spcPts val="48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 also want to thank Mr. Virat </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singh</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(technical staff of Electrical Science Department) to guide &amp; help through use of pulse generator in the experiments.</a:t>
            </a:r>
            <a:endParaRPr kumimoji="0" lang="en-US" sz="1800" b="0" i="0" u="none" strike="noStrike" kern="1200" cap="none" spc="0" normalizeH="0" baseline="0" noProof="0" dirty="0">
              <a:ln>
                <a:noFill/>
              </a:ln>
              <a:solidFill>
                <a:srgbClr val="222222"/>
              </a:solidFill>
              <a:effectLst/>
              <a:uLnTx/>
              <a:uFillTx/>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969D3364-6BC7-CF2B-29FA-E554BF364F86}"/>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39</a:t>
            </a:fld>
            <a:endParaRPr lang="en-IN" sz="1800" dirty="0"/>
          </a:p>
        </p:txBody>
      </p:sp>
    </p:spTree>
    <p:extLst>
      <p:ext uri="{BB962C8B-B14F-4D97-AF65-F5344CB8AC3E}">
        <p14:creationId xmlns:p14="http://schemas.microsoft.com/office/powerpoint/2010/main" val="143226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E6C7-F0C9-4C97-AB14-3DE56CA7B718}"/>
              </a:ext>
            </a:extLst>
          </p:cNvPr>
          <p:cNvSpPr>
            <a:spLocks noGrp="1"/>
          </p:cNvSpPr>
          <p:nvPr>
            <p:ph type="title"/>
          </p:nvPr>
        </p:nvSpPr>
        <p:spPr>
          <a:xfrm>
            <a:off x="581192" y="536738"/>
            <a:ext cx="11029616" cy="1013800"/>
          </a:xfrm>
        </p:spPr>
        <p:txBody>
          <a:bodyPr/>
          <a:lstStyle/>
          <a:p>
            <a:r>
              <a:rPr lang="en-IN" dirty="0">
                <a:latin typeface="Times New Roman" panose="02020603050405020304" pitchFamily="18" charset="0"/>
                <a:cs typeface="Times New Roman" panose="02020603050405020304" pitchFamily="18" charset="0"/>
              </a:rPr>
              <a:t>Why electro-chemical MACHINING </a:t>
            </a:r>
          </a:p>
        </p:txBody>
      </p:sp>
      <p:graphicFrame>
        <p:nvGraphicFramePr>
          <p:cNvPr id="4" name="Table 4">
            <a:extLst>
              <a:ext uri="{FF2B5EF4-FFF2-40B4-BE49-F238E27FC236}">
                <a16:creationId xmlns:a16="http://schemas.microsoft.com/office/drawing/2014/main" id="{260B1F77-64D1-4A60-A098-822C1BA9E59E}"/>
              </a:ext>
            </a:extLst>
          </p:cNvPr>
          <p:cNvGraphicFramePr>
            <a:graphicFrameLocks noGrp="1"/>
          </p:cNvGraphicFramePr>
          <p:nvPr>
            <p:ph idx="1"/>
            <p:extLst>
              <p:ext uri="{D42A27DB-BD31-4B8C-83A1-F6EECF244321}">
                <p14:modId xmlns:p14="http://schemas.microsoft.com/office/powerpoint/2010/main" val="1069512138"/>
              </p:ext>
            </p:extLst>
          </p:nvPr>
        </p:nvGraphicFramePr>
        <p:xfrm>
          <a:off x="780911" y="2189613"/>
          <a:ext cx="10523622" cy="4264195"/>
        </p:xfrm>
        <a:graphic>
          <a:graphicData uri="http://schemas.openxmlformats.org/drawingml/2006/table">
            <a:tbl>
              <a:tblPr firstRow="1">
                <a:tableStyleId>{5C22544A-7EE6-4342-B048-85BDC9FD1C3A}</a:tableStyleId>
              </a:tblPr>
              <a:tblGrid>
                <a:gridCol w="5261811">
                  <a:extLst>
                    <a:ext uri="{9D8B030D-6E8A-4147-A177-3AD203B41FA5}">
                      <a16:colId xmlns:a16="http://schemas.microsoft.com/office/drawing/2014/main" val="3177337879"/>
                    </a:ext>
                  </a:extLst>
                </a:gridCol>
                <a:gridCol w="5261811">
                  <a:extLst>
                    <a:ext uri="{9D8B030D-6E8A-4147-A177-3AD203B41FA5}">
                      <a16:colId xmlns:a16="http://schemas.microsoft.com/office/drawing/2014/main" val="2899892139"/>
                    </a:ext>
                  </a:extLst>
                </a:gridCol>
              </a:tblGrid>
              <a:tr h="490140">
                <a:tc>
                  <a:txBody>
                    <a:bodyPr/>
                    <a:lstStyle/>
                    <a:p>
                      <a:r>
                        <a:rPr lang="en-IN" dirty="0"/>
                        <a:t>Limitations of other machining processes</a:t>
                      </a:r>
                    </a:p>
                  </a:txBody>
                  <a:tcPr/>
                </a:tc>
                <a:tc>
                  <a:txBody>
                    <a:bodyPr/>
                    <a:lstStyle/>
                    <a:p>
                      <a:r>
                        <a:rPr lang="en-IN" dirty="0"/>
                        <a:t>Advantages of ECM</a:t>
                      </a:r>
                    </a:p>
                  </a:txBody>
                  <a:tcPr/>
                </a:tc>
                <a:extLst>
                  <a:ext uri="{0D108BD9-81ED-4DB2-BD59-A6C34878D82A}">
                    <a16:rowId xmlns:a16="http://schemas.microsoft.com/office/drawing/2014/main" val="4113496326"/>
                  </a:ext>
                </a:extLst>
              </a:tr>
              <a:tr h="3774055">
                <a:tc>
                  <a:txBody>
                    <a:bodyPr/>
                    <a:lstStyle/>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Tool availability and design</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Tool distortions and tool wear</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Development of mechanical or residual stresses</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Heat affected zones and presence of recast layers.</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Some processes depends on hardness of workpiece material</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Low machining efficiency </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Expensive and tedious process</a:t>
                      </a:r>
                    </a:p>
                  </a:txBody>
                  <a:tcPr/>
                </a:tc>
                <a:tc>
                  <a:txBody>
                    <a:bodyPr/>
                    <a:lstStyle/>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No tool wear or tool distortions</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Burr free surface</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Residual stresses are not present</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Thermal damages due to Heat affected zones are absent</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Machining of thermally sensitive materials</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IN" sz="1800" dirty="0">
                          <a:latin typeface="Times New Roman" panose="02020603050405020304" pitchFamily="18" charset="0"/>
                          <a:cs typeface="Times New Roman" panose="02020603050405020304" pitchFamily="18" charset="0"/>
                        </a:rPr>
                        <a:t>Better accuracy and good surface finish</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MRR is independent of workpiece materials.</a:t>
                      </a:r>
                    </a:p>
                  </a:txBody>
                  <a:tcPr/>
                </a:tc>
                <a:extLst>
                  <a:ext uri="{0D108BD9-81ED-4DB2-BD59-A6C34878D82A}">
                    <a16:rowId xmlns:a16="http://schemas.microsoft.com/office/drawing/2014/main" val="3785790196"/>
                  </a:ext>
                </a:extLst>
              </a:tr>
            </a:tbl>
          </a:graphicData>
        </a:graphic>
      </p:graphicFrame>
      <p:sp>
        <p:nvSpPr>
          <p:cNvPr id="3" name="Slide Number Placeholder 2">
            <a:extLst>
              <a:ext uri="{FF2B5EF4-FFF2-40B4-BE49-F238E27FC236}">
                <a16:creationId xmlns:a16="http://schemas.microsoft.com/office/drawing/2014/main" id="{55ECEA81-C327-4827-9159-5C67E1FADCE6}"/>
              </a:ext>
            </a:extLst>
          </p:cNvPr>
          <p:cNvSpPr>
            <a:spLocks noGrp="1"/>
          </p:cNvSpPr>
          <p:nvPr>
            <p:ph type="sldNum" sz="quarter" idx="12"/>
          </p:nvPr>
        </p:nvSpPr>
        <p:spPr>
          <a:xfrm>
            <a:off x="11153575" y="6492875"/>
            <a:ext cx="1052508" cy="365125"/>
          </a:xfrm>
        </p:spPr>
        <p:txBody>
          <a:bodyPr/>
          <a:lstStyle/>
          <a:p>
            <a:fld id="{CF565DC8-7126-4D81-8F60-60703EC8A2BD}" type="slidenum">
              <a:rPr lang="en-IN" sz="1800" smtClean="0"/>
              <a:t>4</a:t>
            </a:fld>
            <a:endParaRPr lang="en-IN" sz="1800"/>
          </a:p>
        </p:txBody>
      </p:sp>
    </p:spTree>
    <p:extLst>
      <p:ext uri="{BB962C8B-B14F-4D97-AF65-F5344CB8AC3E}">
        <p14:creationId xmlns:p14="http://schemas.microsoft.com/office/powerpoint/2010/main" val="4064965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58E2-6D57-4533-A368-C4A3067DC70D}"/>
              </a:ext>
            </a:extLst>
          </p:cNvPr>
          <p:cNvSpPr>
            <a:spLocks noGrp="1"/>
          </p:cNvSpPr>
          <p:nvPr>
            <p:ph type="title"/>
          </p:nvPr>
        </p:nvSpPr>
        <p:spPr>
          <a:xfrm>
            <a:off x="583066" y="732149"/>
            <a:ext cx="8596668" cy="740898"/>
          </a:xfrm>
        </p:spPr>
        <p:txBody>
          <a:bodyPr>
            <a:normAutofit/>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E6E633-160B-409C-AF93-7C663E40AC0E}"/>
              </a:ext>
            </a:extLst>
          </p:cNvPr>
          <p:cNvSpPr>
            <a:spLocks noGrp="1"/>
          </p:cNvSpPr>
          <p:nvPr>
            <p:ph idx="1"/>
          </p:nvPr>
        </p:nvSpPr>
        <p:spPr>
          <a:xfrm>
            <a:off x="259080" y="1955182"/>
            <a:ext cx="11932920" cy="4902817"/>
          </a:xfrm>
        </p:spPr>
        <p:txBody>
          <a:bodyPr>
            <a:norm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Wang et al. Research on micro electrochemical milling. Key Eng. Mater. 375-376, 318–322.</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Chen et al. Experimental research on electrochemical machining of titanium alloy Ti60 for a bilks Chinese Journal of Aeronautics. 2016 Feb 1; 29(1):274-282</a:t>
            </a:r>
          </a:p>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1800" b="0" i="0" u="none" strike="noStrike" kern="1200" cap="none" spc="0" normalizeH="0" baseline="0" noProof="0" dirty="0" err="1">
                <a:ln>
                  <a:noFill/>
                </a:ln>
                <a:solidFill>
                  <a:prstClr val="black"/>
                </a:solidFill>
                <a:effectLst/>
                <a:uLnTx/>
                <a:uFillTx/>
                <a:latin typeface="Times" panose="02020603050405020304" pitchFamily="18" charset="0"/>
                <a:cs typeface="Times" panose="02020603050405020304" pitchFamily="18" charset="0"/>
              </a:rPr>
              <a:t>Mithu</a:t>
            </a:r>
            <a:r>
              <a:rPr kumimoji="0" lang="en-US" sz="1800"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 et al. On how tool geometry, applied frequency and machining parameters influence Electro chemical micro-drilling. CIRP Journal of Manufacturing Science and Technology 5 (2012) 202–213.</a:t>
            </a:r>
          </a:p>
          <a:p>
            <a:pPr marL="342900" indent="-342900" defTabSz="914400">
              <a:lnSpc>
                <a:spcPct val="150000"/>
              </a:lnSpc>
              <a:spcBef>
                <a:spcPts val="0"/>
              </a:spcBef>
              <a:spcAft>
                <a:spcPts val="0"/>
              </a:spcAft>
              <a:buClrTx/>
              <a:buSzTx/>
              <a:buFont typeface="+mj-lt"/>
              <a:buAutoNum type="arabicPeriod"/>
              <a:defRPr/>
            </a:pPr>
            <a:r>
              <a:rPr kumimoji="0" lang="en-US" sz="1800" b="0" i="0" u="none" strike="noStrike" kern="1200" cap="none" spc="0" normalizeH="0" baseline="0" noProof="0" dirty="0" err="1">
                <a:ln>
                  <a:noFill/>
                </a:ln>
                <a:solidFill>
                  <a:prstClr val="black"/>
                </a:solidFill>
                <a:effectLst/>
                <a:uLnTx/>
                <a:uFillTx/>
                <a:latin typeface="Times" panose="02020603050405020304" pitchFamily="18" charset="0"/>
                <a:cs typeface="Times" panose="02020603050405020304" pitchFamily="18" charset="0"/>
              </a:rPr>
              <a:t>Heiwdy</a:t>
            </a:r>
            <a:r>
              <a:rPr kumimoji="0" lang="en-US" sz="1800"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 et al. modelling the performance of ECM assisted by ultrasonic assisted vibrations, Journal of Materials Processing Technology 189 (2007) 466–472.</a:t>
            </a:r>
          </a:p>
          <a:p>
            <a:pPr marL="342900" indent="-342900" defTabSz="914400">
              <a:lnSpc>
                <a:spcPct val="150000"/>
              </a:lnSpc>
              <a:spcBef>
                <a:spcPts val="0"/>
              </a:spcBef>
              <a:spcAft>
                <a:spcPts val="0"/>
              </a:spcAft>
              <a:buClrTx/>
              <a:buSzTx/>
              <a:buFont typeface="+mj-lt"/>
              <a:buAutoNum type="arabicPeriod"/>
              <a:defRPr/>
            </a:pPr>
            <a:r>
              <a:rPr lang="en-US" dirty="0">
                <a:solidFill>
                  <a:prstClr val="black"/>
                </a:solidFill>
                <a:latin typeface="Times" panose="02020603050405020304" pitchFamily="18" charset="0"/>
                <a:cs typeface="Times" panose="02020603050405020304" pitchFamily="18" charset="0"/>
              </a:rPr>
              <a:t>Goel et al. Experimental investigations into the ultrasonic assisted jet electrochemical micro-drilling process. Madhan et al. Investigations on austenitic nickel-chromium based super alloys - Inconel 625 and Inconel 718 from material removal rate in micro electrochemical machining. (2019)</a:t>
            </a:r>
            <a:r>
              <a:rPr kumimoji="0" lang="en-US" sz="1800"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 345 – 349.</a:t>
            </a:r>
          </a:p>
        </p:txBody>
      </p:sp>
      <p:sp>
        <p:nvSpPr>
          <p:cNvPr id="4" name="Slide Number Placeholder 3">
            <a:extLst>
              <a:ext uri="{FF2B5EF4-FFF2-40B4-BE49-F238E27FC236}">
                <a16:creationId xmlns:a16="http://schemas.microsoft.com/office/drawing/2014/main" id="{3129FA08-9481-4083-B682-4C9F1CF2FF8B}"/>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40</a:t>
            </a:fld>
            <a:endParaRPr lang="en-IN" sz="1800" dirty="0"/>
          </a:p>
        </p:txBody>
      </p:sp>
    </p:spTree>
    <p:extLst>
      <p:ext uri="{BB962C8B-B14F-4D97-AF65-F5344CB8AC3E}">
        <p14:creationId xmlns:p14="http://schemas.microsoft.com/office/powerpoint/2010/main" val="404821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CB10-9F47-508D-06E6-E009ABC7C712}"/>
              </a:ext>
            </a:extLst>
          </p:cNvPr>
          <p:cNvSpPr>
            <a:spLocks noGrp="1"/>
          </p:cNvSpPr>
          <p:nvPr>
            <p:ph type="title"/>
          </p:nvPr>
        </p:nvSpPr>
        <p:spPr>
          <a:xfrm>
            <a:off x="581192" y="536738"/>
            <a:ext cx="11029616" cy="1013800"/>
          </a:xfrm>
        </p:spPr>
        <p:txBody>
          <a:bodyPr/>
          <a:lstStyle/>
          <a:p>
            <a:r>
              <a:rPr lang="en-IN"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D6A4FBC0-2127-AAAD-E2D7-CDB0CF628542}"/>
              </a:ext>
            </a:extLst>
          </p:cNvPr>
          <p:cNvSpPr>
            <a:spLocks noGrp="1"/>
          </p:cNvSpPr>
          <p:nvPr>
            <p:ph idx="1"/>
          </p:nvPr>
        </p:nvSpPr>
        <p:spPr>
          <a:xfrm>
            <a:off x="378928" y="1715956"/>
            <a:ext cx="11231880" cy="4937760"/>
          </a:xfrm>
        </p:spPr>
        <p:txBody>
          <a:bodyPr>
            <a:noAutofit/>
          </a:bodyPr>
          <a:lstStyle/>
          <a:p>
            <a:pPr marL="342900" marR="0" lvl="0" indent="-342900" algn="just" defTabSz="914400" rtl="0" eaLnBrk="1" fontAlgn="auto" latinLnBrk="0" hangingPunct="1">
              <a:lnSpc>
                <a:spcPct val="150000"/>
              </a:lnSpc>
              <a:spcBef>
                <a:spcPts val="1000"/>
              </a:spcBef>
              <a:spcAft>
                <a:spcPts val="0"/>
              </a:spcAft>
              <a:buClrTx/>
              <a:buSzTx/>
              <a:buFont typeface="+mj-lt"/>
              <a:buAutoNum type="arabicPeriod" startAt="6"/>
              <a:tabLst/>
              <a:defRPr/>
            </a:pPr>
            <a:r>
              <a:rPr kumimoji="0" lang="en-US" b="0" i="0" u="none" strike="noStrike" kern="1200" cap="none" spc="0" normalizeH="0" baseline="0" noProof="0" dirty="0" err="1">
                <a:ln>
                  <a:noFill/>
                </a:ln>
                <a:solidFill>
                  <a:prstClr val="black"/>
                </a:solidFill>
                <a:effectLst/>
                <a:uLnTx/>
                <a:uFillTx/>
                <a:latin typeface="Times" panose="02020603050405020304" pitchFamily="18" charset="0"/>
                <a:cs typeface="Times" panose="02020603050405020304" pitchFamily="18" charset="0"/>
              </a:rPr>
              <a:t>Zagorui</a:t>
            </a:r>
            <a:r>
              <a:rPr kumimoji="0" lang="en-US"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 et al. Effect of Applying an ultrasonic field on an electrolyte under electrochemical machining conditions, </a:t>
            </a:r>
            <a:r>
              <a:rPr kumimoji="0" lang="en-US" b="0" i="0" u="none" strike="noStrike" kern="1200" cap="none" spc="0" normalizeH="0" baseline="0" noProof="0" dirty="0" err="1">
                <a:ln>
                  <a:noFill/>
                </a:ln>
                <a:solidFill>
                  <a:prstClr val="black"/>
                </a:solidFill>
                <a:effectLst/>
                <a:uLnTx/>
                <a:uFillTx/>
                <a:latin typeface="Times" panose="02020603050405020304" pitchFamily="18" charset="0"/>
                <a:cs typeface="Times" panose="02020603050405020304" pitchFamily="18" charset="0"/>
              </a:rPr>
              <a:t>Elektronnaya</a:t>
            </a:r>
            <a:r>
              <a:rPr kumimoji="0" lang="en-US"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 </a:t>
            </a:r>
            <a:r>
              <a:rPr kumimoji="0" lang="en-US" b="0" i="0" u="none" strike="noStrike" kern="1200" cap="none" spc="0" normalizeH="0" baseline="0" noProof="0" dirty="0" err="1">
                <a:ln>
                  <a:noFill/>
                </a:ln>
                <a:solidFill>
                  <a:prstClr val="black"/>
                </a:solidFill>
                <a:effectLst/>
                <a:uLnTx/>
                <a:uFillTx/>
                <a:latin typeface="Times" panose="02020603050405020304" pitchFamily="18" charset="0"/>
                <a:cs typeface="Times" panose="02020603050405020304" pitchFamily="18" charset="0"/>
              </a:rPr>
              <a:t>Obrabotka</a:t>
            </a:r>
            <a:r>
              <a:rPr kumimoji="0" lang="en-US"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 </a:t>
            </a:r>
            <a:r>
              <a:rPr kumimoji="0" lang="en-US" b="0" i="0" u="none" strike="noStrike" kern="1200" cap="none" spc="0" normalizeH="0" baseline="0" noProof="0" dirty="0" err="1">
                <a:ln>
                  <a:noFill/>
                </a:ln>
                <a:solidFill>
                  <a:prstClr val="black"/>
                </a:solidFill>
                <a:effectLst/>
                <a:uLnTx/>
                <a:uFillTx/>
                <a:latin typeface="Times" panose="02020603050405020304" pitchFamily="18" charset="0"/>
                <a:cs typeface="Times" panose="02020603050405020304" pitchFamily="18" charset="0"/>
              </a:rPr>
              <a:t>Materialov</a:t>
            </a:r>
            <a:r>
              <a:rPr kumimoji="0" lang="en-US"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 (6) (1982) 7–9.</a:t>
            </a:r>
          </a:p>
          <a:p>
            <a:pPr marL="342900" marR="0" lvl="0" indent="-342900" algn="just" defTabSz="914400" rtl="0" eaLnBrk="1" fontAlgn="auto" latinLnBrk="0" hangingPunct="1">
              <a:lnSpc>
                <a:spcPct val="150000"/>
              </a:lnSpc>
              <a:spcBef>
                <a:spcPts val="1000"/>
              </a:spcBef>
              <a:spcAft>
                <a:spcPts val="0"/>
              </a:spcAft>
              <a:buClrTx/>
              <a:buSzTx/>
              <a:buFont typeface="+mj-lt"/>
              <a:buAutoNum type="arabicPeriod" startAt="6"/>
              <a:tabLst/>
              <a:defRPr/>
            </a:pPr>
            <a:r>
              <a:rPr kumimoji="0" lang="en-US"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Bhattacharyya et.al. Modern machining technology Advanced, Hybrid, Micro Machining and Super Finishing Technology 2020, Pages 461-591.</a:t>
            </a:r>
          </a:p>
          <a:p>
            <a:pPr marL="342900" marR="0" lvl="0" indent="-342900" algn="just" defTabSz="914400" rtl="0" eaLnBrk="1" fontAlgn="auto" latinLnBrk="0" hangingPunct="1">
              <a:lnSpc>
                <a:spcPct val="150000"/>
              </a:lnSpc>
              <a:spcBef>
                <a:spcPts val="1000"/>
              </a:spcBef>
              <a:spcAft>
                <a:spcPts val="0"/>
              </a:spcAft>
              <a:buClrTx/>
              <a:buSzTx/>
              <a:buFont typeface="+mj-lt"/>
              <a:buAutoNum type="arabicPeriod" startAt="6"/>
              <a:tabLst/>
              <a:defRPr/>
            </a:pPr>
            <a:r>
              <a:rPr kumimoji="0" lang="en-US"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Zhang.et al. Electro-chemical milling of narrow grooves with high aspect ratio using a tube electrode Journal of Materials Processing Tech. 282 (2020).</a:t>
            </a:r>
          </a:p>
          <a:p>
            <a:pPr marL="342900" marR="0" lvl="0" indent="-342900" algn="just" defTabSz="914400" rtl="0" eaLnBrk="1" fontAlgn="auto" latinLnBrk="0" hangingPunct="1">
              <a:lnSpc>
                <a:spcPct val="150000"/>
              </a:lnSpc>
              <a:spcBef>
                <a:spcPts val="1000"/>
              </a:spcBef>
              <a:spcAft>
                <a:spcPts val="0"/>
              </a:spcAft>
              <a:buClrTx/>
              <a:buSzTx/>
              <a:buFont typeface="+mj-lt"/>
              <a:buAutoNum type="arabicPeriod" startAt="6"/>
              <a:tabLst/>
              <a:defRPr/>
            </a:pPr>
            <a:r>
              <a:rPr kumimoji="0" lang="en-US" b="0" i="0" u="none" strike="noStrike" kern="1200" cap="none" spc="0" normalizeH="0" baseline="0" noProof="0" dirty="0" err="1">
                <a:ln>
                  <a:noFill/>
                </a:ln>
                <a:solidFill>
                  <a:prstClr val="black"/>
                </a:solidFill>
                <a:effectLst/>
                <a:uLnTx/>
                <a:uFillTx/>
                <a:latin typeface="Times" panose="02020603050405020304" pitchFamily="18" charset="0"/>
                <a:cs typeface="Times" panose="02020603050405020304" pitchFamily="18" charset="0"/>
              </a:rPr>
              <a:t>Kawanaka</a:t>
            </a:r>
            <a:r>
              <a:rPr kumimoji="0" lang="en-US"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 et al. Selective surface texturing using electrolyte jet machining. Procedia CIRP 13 (2014) 345 – 349.</a:t>
            </a:r>
          </a:p>
          <a:p>
            <a:pPr marL="342900" marR="0" lvl="0" indent="-342900" algn="just" defTabSz="914400" rtl="0" eaLnBrk="1" fontAlgn="auto" latinLnBrk="0" hangingPunct="1">
              <a:lnSpc>
                <a:spcPct val="150000"/>
              </a:lnSpc>
              <a:spcBef>
                <a:spcPts val="1000"/>
              </a:spcBef>
              <a:spcAft>
                <a:spcPts val="0"/>
              </a:spcAft>
              <a:buClrTx/>
              <a:buSzTx/>
              <a:buFont typeface="+mj-lt"/>
              <a:buAutoNum type="arabicPeriod" startAt="6"/>
              <a:tabLst/>
              <a:defRPr/>
            </a:pPr>
            <a:r>
              <a:rPr kumimoji="0" lang="en-US" b="0" i="0" u="none" strike="noStrike" kern="1200" cap="none" spc="0" normalizeH="0" baseline="0" noProof="0" dirty="0">
                <a:ln>
                  <a:noFill/>
                </a:ln>
                <a:solidFill>
                  <a:prstClr val="black"/>
                </a:solidFill>
                <a:effectLst/>
                <a:uLnTx/>
                <a:uFillTx/>
                <a:latin typeface="Times" panose="02020603050405020304" pitchFamily="18" charset="0"/>
                <a:cs typeface="Times" panose="02020603050405020304" pitchFamily="18" charset="0"/>
              </a:rPr>
              <a:t>Ming et al. Study on Kerosene Submerged Jet Electrolytic Micromachining. Procedia CIRP 68 (2018) 432 – 437.</a:t>
            </a:r>
            <a:endParaRPr lang="en-IN" dirty="0">
              <a:solidFill>
                <a:prstClr val="black"/>
              </a:solidFill>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7BA4FCB0-8434-7787-C9C3-F25D58607190}"/>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41</a:t>
            </a:fld>
            <a:endParaRPr lang="en-IN" sz="1800" dirty="0"/>
          </a:p>
        </p:txBody>
      </p:sp>
    </p:spTree>
    <p:extLst>
      <p:ext uri="{BB962C8B-B14F-4D97-AF65-F5344CB8AC3E}">
        <p14:creationId xmlns:p14="http://schemas.microsoft.com/office/powerpoint/2010/main" val="3776361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CED7051-4A82-41F1-BA79-6C4EC62307D8}"/>
              </a:ext>
            </a:extLst>
          </p:cNvPr>
          <p:cNvSpPr>
            <a:spLocks noGrp="1"/>
          </p:cNvSpPr>
          <p:nvPr>
            <p:ph idx="1"/>
          </p:nvPr>
        </p:nvSpPr>
        <p:spPr>
          <a:xfrm>
            <a:off x="601255" y="1964168"/>
            <a:ext cx="3409782" cy="2770064"/>
          </a:xfrm>
        </p:spPr>
        <p:txBody>
          <a:bodyPr>
            <a:normAutofit/>
          </a:bodyPr>
          <a:lstStyle/>
          <a:p>
            <a:pPr marL="0" indent="0">
              <a:buNone/>
            </a:pPr>
            <a:r>
              <a:rPr lang="en-IN" sz="4800" dirty="0">
                <a:solidFill>
                  <a:schemeClr val="bg1"/>
                </a:solidFill>
                <a:latin typeface="Times New Roman" panose="02020603050405020304" pitchFamily="18" charset="0"/>
                <a:cs typeface="Times New Roman" panose="02020603050405020304" pitchFamily="18" charset="0"/>
              </a:rPr>
              <a:t>Thank you</a:t>
            </a:r>
          </a:p>
        </p:txBody>
      </p:sp>
      <p:pic>
        <p:nvPicPr>
          <p:cNvPr id="7" name="Graphic 6" descr="Handshake">
            <a:extLst>
              <a:ext uri="{FF2B5EF4-FFF2-40B4-BE49-F238E27FC236}">
                <a16:creationId xmlns:a16="http://schemas.microsoft.com/office/drawing/2014/main" id="{E5884F0E-9079-4FEF-A9A0-D8D4AD9E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4474" y="1408528"/>
            <a:ext cx="4655348" cy="4655348"/>
          </a:xfrm>
          <a:prstGeom prst="rect">
            <a:avLst/>
          </a:prstGeom>
        </p:spPr>
      </p:pic>
    </p:spTree>
    <p:extLst>
      <p:ext uri="{BB962C8B-B14F-4D97-AF65-F5344CB8AC3E}">
        <p14:creationId xmlns:p14="http://schemas.microsoft.com/office/powerpoint/2010/main" val="3479180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70E1-3B3F-41A6-ACA4-10D5E5F555B5}"/>
              </a:ext>
            </a:extLst>
          </p:cNvPr>
          <p:cNvSpPr>
            <a:spLocks noGrp="1"/>
          </p:cNvSpPr>
          <p:nvPr>
            <p:ph type="title"/>
          </p:nvPr>
        </p:nvSpPr>
        <p:spPr>
          <a:xfrm>
            <a:off x="581191" y="570000"/>
            <a:ext cx="11029616" cy="1013800"/>
          </a:xfrm>
        </p:spPr>
        <p:txBody>
          <a:bodyPr/>
          <a:lstStyle/>
          <a:p>
            <a:r>
              <a:rPr lang="en-IN" dirty="0">
                <a:latin typeface="Times" panose="02020603050405020304" pitchFamily="18" charset="0"/>
                <a:cs typeface="Times" panose="02020603050405020304" pitchFamily="18" charset="0"/>
              </a:rPr>
              <a:t>Analytical model (</a:t>
            </a:r>
            <a:r>
              <a:rPr lang="en-IN" dirty="0" err="1">
                <a:latin typeface="Times" panose="02020603050405020304" pitchFamily="18" charset="0"/>
                <a:cs typeface="Times" panose="02020603050405020304" pitchFamily="18" charset="0"/>
              </a:rPr>
              <a:t>matlab</a:t>
            </a:r>
            <a:r>
              <a:rPr lang="en-IN" dirty="0">
                <a:latin typeface="Times" panose="02020603050405020304" pitchFamily="18" charset="0"/>
                <a:cs typeface="Times" panose="02020603050405020304" pitchFamily="18" charset="0"/>
              </a:rPr>
              <a:t>)</a:t>
            </a:r>
          </a:p>
        </p:txBody>
      </p:sp>
      <p:sp>
        <p:nvSpPr>
          <p:cNvPr id="3" name="Content Placeholder 2">
            <a:extLst>
              <a:ext uri="{FF2B5EF4-FFF2-40B4-BE49-F238E27FC236}">
                <a16:creationId xmlns:a16="http://schemas.microsoft.com/office/drawing/2014/main" id="{B5973A4A-6214-42BA-B658-18AA53E8B49E}"/>
              </a:ext>
            </a:extLst>
          </p:cNvPr>
          <p:cNvSpPr>
            <a:spLocks noGrp="1"/>
          </p:cNvSpPr>
          <p:nvPr>
            <p:ph idx="1"/>
          </p:nvPr>
        </p:nvSpPr>
        <p:spPr>
          <a:xfrm>
            <a:off x="581193" y="1836428"/>
            <a:ext cx="11029615" cy="1999618"/>
          </a:xfrm>
        </p:spPr>
        <p:txBody>
          <a:bodyPr/>
          <a:lstStyle/>
          <a:p>
            <a:pPr marL="0" indent="0">
              <a:buNone/>
            </a:pPr>
            <a:r>
              <a:rPr lang="en-IN" dirty="0">
                <a:latin typeface="Georgia" panose="02040502050405020303" pitchFamily="18" charset="0"/>
              </a:rPr>
              <a:t>The final analytical model equation is put in </a:t>
            </a:r>
            <a:r>
              <a:rPr lang="en-IN" dirty="0" err="1">
                <a:latin typeface="Georgia" panose="02040502050405020303" pitchFamily="18" charset="0"/>
              </a:rPr>
              <a:t>Matlab</a:t>
            </a:r>
            <a:r>
              <a:rPr lang="en-IN" dirty="0">
                <a:latin typeface="Georgia" panose="02040502050405020303" pitchFamily="18" charset="0"/>
              </a:rPr>
              <a:t> and the experimental results can be compared with the analytical result.</a:t>
            </a:r>
          </a:p>
        </p:txBody>
      </p:sp>
      <p:sp>
        <p:nvSpPr>
          <p:cNvPr id="4" name="Slide Number Placeholder 3">
            <a:extLst>
              <a:ext uri="{FF2B5EF4-FFF2-40B4-BE49-F238E27FC236}">
                <a16:creationId xmlns:a16="http://schemas.microsoft.com/office/drawing/2014/main" id="{3DB1E85F-F015-43F9-8481-0514C3CFDEC6}"/>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43</a:t>
            </a:fld>
            <a:endParaRPr lang="en-IN" sz="1800" dirty="0"/>
          </a:p>
        </p:txBody>
      </p:sp>
      <p:pic>
        <p:nvPicPr>
          <p:cNvPr id="6" name="Picture 5">
            <a:extLst>
              <a:ext uri="{FF2B5EF4-FFF2-40B4-BE49-F238E27FC236}">
                <a16:creationId xmlns:a16="http://schemas.microsoft.com/office/drawing/2014/main" id="{7D0ACD3B-7B3A-4C27-99E4-9C95BB701A6A}"/>
              </a:ext>
            </a:extLst>
          </p:cNvPr>
          <p:cNvPicPr>
            <a:picLocks noChangeAspect="1"/>
          </p:cNvPicPr>
          <p:nvPr/>
        </p:nvPicPr>
        <p:blipFill rotWithShape="1">
          <a:blip r:embed="rId3">
            <a:extLst>
              <a:ext uri="{28A0092B-C50C-407E-A947-70E740481C1C}">
                <a14:useLocalDpi xmlns:a14="http://schemas.microsoft.com/office/drawing/2010/main" val="0"/>
              </a:ext>
            </a:extLst>
          </a:blip>
          <a:srcRect b="53905"/>
          <a:stretch/>
        </p:blipFill>
        <p:spPr>
          <a:xfrm>
            <a:off x="706947" y="3193010"/>
            <a:ext cx="10778105" cy="2794608"/>
          </a:xfrm>
          <a:prstGeom prst="rect">
            <a:avLst/>
          </a:prstGeom>
        </p:spPr>
      </p:pic>
    </p:spTree>
    <p:extLst>
      <p:ext uri="{BB962C8B-B14F-4D97-AF65-F5344CB8AC3E}">
        <p14:creationId xmlns:p14="http://schemas.microsoft.com/office/powerpoint/2010/main" val="4092269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E920-D501-4DF0-8741-5B80280F9A14}"/>
              </a:ext>
            </a:extLst>
          </p:cNvPr>
          <p:cNvSpPr>
            <a:spLocks noGrp="1"/>
          </p:cNvSpPr>
          <p:nvPr>
            <p:ph type="title"/>
          </p:nvPr>
        </p:nvSpPr>
        <p:spPr>
          <a:xfrm>
            <a:off x="581191" y="453126"/>
            <a:ext cx="11029616" cy="1013800"/>
          </a:xfrm>
        </p:spPr>
        <p:txBody>
          <a:bodyPr/>
          <a:lstStyle/>
          <a:p>
            <a:r>
              <a:rPr lang="en-IN" dirty="0">
                <a:latin typeface="Times" panose="02020603050405020304" pitchFamily="18" charset="0"/>
                <a:cs typeface="Times" panose="02020603050405020304" pitchFamily="18" charset="0"/>
              </a:rPr>
              <a:t>Analytical model</a:t>
            </a:r>
          </a:p>
        </p:txBody>
      </p:sp>
      <p:pic>
        <p:nvPicPr>
          <p:cNvPr id="6" name="Content Placeholder 5" descr="Text&#10;&#10;Description automatically generated">
            <a:extLst>
              <a:ext uri="{FF2B5EF4-FFF2-40B4-BE49-F238E27FC236}">
                <a16:creationId xmlns:a16="http://schemas.microsoft.com/office/drawing/2014/main" id="{5EB48674-750C-46B7-BACD-6E50CD9548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5471" y="2717669"/>
            <a:ext cx="6541058" cy="3678238"/>
          </a:xfrm>
        </p:spPr>
      </p:pic>
      <p:sp>
        <p:nvSpPr>
          <p:cNvPr id="4" name="Slide Number Placeholder 3">
            <a:extLst>
              <a:ext uri="{FF2B5EF4-FFF2-40B4-BE49-F238E27FC236}">
                <a16:creationId xmlns:a16="http://schemas.microsoft.com/office/drawing/2014/main" id="{D51450E7-6CB4-43A5-8B30-C270ABD21374}"/>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44</a:t>
            </a:fld>
            <a:endParaRPr lang="en-IN" sz="1800"/>
          </a:p>
        </p:txBody>
      </p:sp>
      <p:sp>
        <p:nvSpPr>
          <p:cNvPr id="10" name="TextBox 9">
            <a:extLst>
              <a:ext uri="{FF2B5EF4-FFF2-40B4-BE49-F238E27FC236}">
                <a16:creationId xmlns:a16="http://schemas.microsoft.com/office/drawing/2014/main" id="{F680C287-937B-4A2C-ADEF-DD3C468FA5A8}"/>
              </a:ext>
            </a:extLst>
          </p:cNvPr>
          <p:cNvSpPr txBox="1"/>
          <p:nvPr/>
        </p:nvSpPr>
        <p:spPr>
          <a:xfrm>
            <a:off x="1455997" y="1957291"/>
            <a:ext cx="9280006" cy="923330"/>
          </a:xfrm>
          <a:prstGeom prst="rect">
            <a:avLst/>
          </a:prstGeom>
          <a:noFill/>
        </p:spPr>
        <p:txBody>
          <a:bodyPr wrap="square" rtlCol="0">
            <a:spAutoFit/>
          </a:bodyPr>
          <a:lstStyle/>
          <a:p>
            <a:r>
              <a:rPr lang="en-IN" dirty="0">
                <a:latin typeface="Georgia" panose="02040502050405020303" pitchFamily="18" charset="0"/>
              </a:rPr>
              <a:t>The final analytical model equation is put in </a:t>
            </a:r>
            <a:r>
              <a:rPr lang="en-IN" dirty="0" err="1">
                <a:latin typeface="Georgia" panose="02040502050405020303" pitchFamily="18" charset="0"/>
              </a:rPr>
              <a:t>Matlab</a:t>
            </a:r>
            <a:r>
              <a:rPr lang="en-IN" dirty="0">
                <a:latin typeface="Georgia" panose="02040502050405020303" pitchFamily="18" charset="0"/>
              </a:rPr>
              <a:t> and the experimental results can be compared with the analytical result.</a:t>
            </a:r>
          </a:p>
          <a:p>
            <a:endParaRPr lang="en-IN" dirty="0"/>
          </a:p>
        </p:txBody>
      </p:sp>
      <p:sp>
        <p:nvSpPr>
          <p:cNvPr id="11" name="TextBox 10">
            <a:extLst>
              <a:ext uri="{FF2B5EF4-FFF2-40B4-BE49-F238E27FC236}">
                <a16:creationId xmlns:a16="http://schemas.microsoft.com/office/drawing/2014/main" id="{83E64462-8C07-4B5D-981F-9CFB9AA53233}"/>
              </a:ext>
            </a:extLst>
          </p:cNvPr>
          <p:cNvSpPr txBox="1"/>
          <p:nvPr/>
        </p:nvSpPr>
        <p:spPr>
          <a:xfrm>
            <a:off x="5247049" y="6395907"/>
            <a:ext cx="1697901" cy="307777"/>
          </a:xfrm>
          <a:prstGeom prst="rect">
            <a:avLst/>
          </a:prstGeom>
          <a:noFill/>
        </p:spPr>
        <p:txBody>
          <a:bodyPr wrap="none" rtlCol="0">
            <a:spAutoFit/>
          </a:bodyPr>
          <a:lstStyle/>
          <a:p>
            <a:r>
              <a:rPr lang="en-IN" sz="1400" dirty="0"/>
              <a:t>Fig: </a:t>
            </a:r>
            <a:r>
              <a:rPr lang="en-IN" sz="1400" dirty="0" err="1"/>
              <a:t>Matlab</a:t>
            </a:r>
            <a:r>
              <a:rPr lang="en-IN" sz="1400" dirty="0"/>
              <a:t> flowchart</a:t>
            </a:r>
          </a:p>
        </p:txBody>
      </p:sp>
    </p:spTree>
    <p:extLst>
      <p:ext uri="{BB962C8B-B14F-4D97-AF65-F5344CB8AC3E}">
        <p14:creationId xmlns:p14="http://schemas.microsoft.com/office/powerpoint/2010/main" val="2607640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7EE1-05EE-4884-BD07-FEE9E48B9BD2}"/>
              </a:ext>
            </a:extLst>
          </p:cNvPr>
          <p:cNvSpPr>
            <a:spLocks noGrp="1"/>
          </p:cNvSpPr>
          <p:nvPr>
            <p:ph type="title"/>
          </p:nvPr>
        </p:nvSpPr>
        <p:spPr>
          <a:xfrm>
            <a:off x="581192" y="536738"/>
            <a:ext cx="11029616" cy="1013800"/>
          </a:xfrm>
        </p:spPr>
        <p:txBody>
          <a:bodyPr/>
          <a:lstStyle/>
          <a:p>
            <a:r>
              <a:rPr lang="en-IN" dirty="0">
                <a:latin typeface="Times" panose="02020603050405020304" pitchFamily="18" charset="0"/>
                <a:cs typeface="Times" panose="02020603050405020304" pitchFamily="18" charset="0"/>
              </a:rPr>
              <a:t>ANALYTICAL MODEL</a:t>
            </a:r>
          </a:p>
        </p:txBody>
      </p:sp>
      <p:sp>
        <p:nvSpPr>
          <p:cNvPr id="3" name="Content Placeholder 2">
            <a:extLst>
              <a:ext uri="{FF2B5EF4-FFF2-40B4-BE49-F238E27FC236}">
                <a16:creationId xmlns:a16="http://schemas.microsoft.com/office/drawing/2014/main" id="{36D0D870-EB0B-44B1-A19F-2590EE390999}"/>
              </a:ext>
            </a:extLst>
          </p:cNvPr>
          <p:cNvSpPr>
            <a:spLocks noGrp="1"/>
          </p:cNvSpPr>
          <p:nvPr>
            <p:ph idx="1"/>
          </p:nvPr>
        </p:nvSpPr>
        <p:spPr>
          <a:xfrm>
            <a:off x="581193" y="2084243"/>
            <a:ext cx="11029615" cy="4426781"/>
          </a:xfrm>
        </p:spPr>
        <p:txBody>
          <a:bodyPr>
            <a:normAutofit/>
          </a:bodyPr>
          <a:lstStyle/>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(ℎ𝑣</a:t>
            </a:r>
            <a:r>
              <a:rPr lang="en-IN" sz="18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𝑚𝑖𝑛</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MRR will be maximum, MRR𝑣</a:t>
            </a:r>
            <a:r>
              <a:rPr lang="en-IN" sz="18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𝑚𝑎𝑥</a:t>
            </a:r>
            <a:r>
              <a:rPr lang="en-IN" sz="1800" i="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(𝑘 (𝑉𝑜 − 𝛥𝑉) 𝐸 𝐴) / (𝜂 𝜌𝑚𝐹 (ℎ𝑒 − 2𝑎))</a:t>
            </a: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(ℎ𝑣</a:t>
            </a:r>
            <a:r>
              <a:rPr lang="en-IN" sz="18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𝑚</a:t>
            </a:r>
            <a:r>
              <a:rPr lang="en-IN" sz="1800" dirty="0" err="1">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ax</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MRR will be m, MRR𝑣</a:t>
            </a:r>
            <a:r>
              <a:rPr lang="en-IN" sz="1800" i="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𝑚in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(𝑘 (𝑉𝑜 − 𝛥𝑉) 𝐸 𝐴) / (𝜂 𝜌𝑚𝐹 (ℎ𝑒))</a:t>
            </a: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the above equation of MRR, if the inter electrode gap can be maintained constant by giving a constant feed rate to the workpiece.</a:t>
            </a: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Then the equation of MRR can be modified as, (𝑀𝑅𝑅𝑉) = (𝑘 𝑉𝑜 𝐸 𝐴 𝜂) / (𝜌𝑚𝐹 [hc ± 𝑎 sin (ω t + ϕ)])</a:t>
            </a: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hc = c/s = ( 𝑉𝑜 Mx) / (𝜌𝑚𝐹r)</a:t>
            </a:r>
          </a:p>
          <a:p>
            <a:pPr>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Here, hc is the initial gap between the electrode and the workpiece, it will be maintained constant by giving the required feed rate ‘s’, which needs to be calculated experimentally.</a:t>
            </a:r>
          </a:p>
        </p:txBody>
      </p:sp>
      <p:sp>
        <p:nvSpPr>
          <p:cNvPr id="4" name="Slide Number Placeholder 3">
            <a:extLst>
              <a:ext uri="{FF2B5EF4-FFF2-40B4-BE49-F238E27FC236}">
                <a16:creationId xmlns:a16="http://schemas.microsoft.com/office/drawing/2014/main" id="{8E8DB62E-D116-440B-A6C7-55D1A49BA58E}"/>
              </a:ext>
            </a:extLst>
          </p:cNvPr>
          <p:cNvSpPr>
            <a:spLocks noGrp="1"/>
          </p:cNvSpPr>
          <p:nvPr>
            <p:ph type="sldNum" sz="quarter" idx="12"/>
          </p:nvPr>
        </p:nvSpPr>
        <p:spPr/>
        <p:txBody>
          <a:bodyPr/>
          <a:lstStyle/>
          <a:p>
            <a:fld id="{CF565DC8-7126-4D81-8F60-60703EC8A2BD}" type="slidenum">
              <a:rPr lang="en-IN" smtClean="0"/>
              <a:t>45</a:t>
            </a:fld>
            <a:endParaRPr lang="en-IN"/>
          </a:p>
        </p:txBody>
      </p:sp>
    </p:spTree>
    <p:extLst>
      <p:ext uri="{BB962C8B-B14F-4D97-AF65-F5344CB8AC3E}">
        <p14:creationId xmlns:p14="http://schemas.microsoft.com/office/powerpoint/2010/main" val="656187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4BBE3-3F8E-4F80-BC2A-C027D9A9C394}"/>
              </a:ext>
            </a:extLst>
          </p:cNvPr>
          <p:cNvSpPr>
            <a:spLocks noGrp="1"/>
          </p:cNvSpPr>
          <p:nvPr>
            <p:ph type="title"/>
          </p:nvPr>
        </p:nvSpPr>
        <p:spPr>
          <a:xfrm>
            <a:off x="581191" y="536738"/>
            <a:ext cx="11029616" cy="1013800"/>
          </a:xfrm>
        </p:spPr>
        <p:txBody>
          <a:bodyPr/>
          <a:lstStyle/>
          <a:p>
            <a:r>
              <a:rPr lang="en-IN" dirty="0">
                <a:latin typeface="Times" panose="02020603050405020304" pitchFamily="18" charset="0"/>
                <a:cs typeface="Times" panose="02020603050405020304" pitchFamily="18" charset="0"/>
              </a:rPr>
              <a:t>Response surface methodology</a:t>
            </a:r>
          </a:p>
        </p:txBody>
      </p:sp>
      <p:sp>
        <p:nvSpPr>
          <p:cNvPr id="3" name="Content Placeholder 2">
            <a:extLst>
              <a:ext uri="{FF2B5EF4-FFF2-40B4-BE49-F238E27FC236}">
                <a16:creationId xmlns:a16="http://schemas.microsoft.com/office/drawing/2014/main" id="{81DDAC21-0028-4F17-A793-63BD581895F4}"/>
              </a:ext>
            </a:extLst>
          </p:cNvPr>
          <p:cNvSpPr>
            <a:spLocks noGrp="1"/>
          </p:cNvSpPr>
          <p:nvPr>
            <p:ph idx="1"/>
          </p:nvPr>
        </p:nvSpPr>
        <p:spPr>
          <a:xfrm>
            <a:off x="581192" y="2180496"/>
            <a:ext cx="11029615" cy="3975348"/>
          </a:xfrm>
        </p:spPr>
        <p:txBody>
          <a:bodyPr/>
          <a:lstStyle/>
          <a:p>
            <a:r>
              <a:rPr lang="en-US" b="0" i="0" dirty="0">
                <a:solidFill>
                  <a:srgbClr val="000000"/>
                </a:solidFill>
                <a:effectLst/>
                <a:latin typeface="Times New Roman" panose="02020603050405020304" pitchFamily="18" charset="0"/>
                <a:cs typeface="Times New Roman" panose="02020603050405020304" pitchFamily="18" charset="0"/>
              </a:rPr>
              <a:t>The response surface methodology (RSM) is a widely used mathematical and statistical method for modeling and analyzing a process.</a:t>
            </a:r>
          </a:p>
          <a:p>
            <a:r>
              <a:rPr lang="en-US" b="0" i="0" dirty="0">
                <a:solidFill>
                  <a:srgbClr val="000000"/>
                </a:solidFill>
                <a:effectLst/>
                <a:latin typeface="Times New Roman" panose="02020603050405020304" pitchFamily="18" charset="0"/>
                <a:cs typeface="Times New Roman" panose="02020603050405020304" pitchFamily="18" charset="0"/>
              </a:rPr>
              <a:t>The experimental data are evaluated to fit a statistical model (Linear, Quadratic, Cubic or 2FI (two factor interaction)).</a:t>
            </a:r>
          </a:p>
          <a:p>
            <a:r>
              <a:rPr lang="en-US" b="0" i="0" dirty="0">
                <a:solidFill>
                  <a:srgbClr val="000000"/>
                </a:solidFill>
                <a:effectLst/>
                <a:latin typeface="Times New Roman" panose="02020603050405020304" pitchFamily="18" charset="0"/>
                <a:cs typeface="Times New Roman" panose="02020603050405020304" pitchFamily="18" charset="0"/>
              </a:rPr>
              <a:t>The coefficients of the model are represented by constant term, A, B and C (linear coefficients for independent variables), AB, AC and BC (interactive term coefficient), A</a:t>
            </a:r>
            <a:r>
              <a:rPr lang="en-US" b="0" i="0" baseline="30000" dirty="0">
                <a:solidFill>
                  <a:srgbClr val="000000"/>
                </a:solidFill>
                <a:effectLst/>
                <a:latin typeface="Times New Roman" panose="02020603050405020304" pitchFamily="18" charset="0"/>
                <a:cs typeface="Times New Roman" panose="02020603050405020304" pitchFamily="18" charset="0"/>
              </a:rPr>
              <a:t>2</a:t>
            </a:r>
            <a:r>
              <a:rPr lang="en-US" b="0" i="0" dirty="0">
                <a:solidFill>
                  <a:srgbClr val="000000"/>
                </a:solidFill>
                <a:effectLst/>
                <a:latin typeface="Times New Roman" panose="02020603050405020304" pitchFamily="18" charset="0"/>
                <a:cs typeface="Times New Roman" panose="02020603050405020304" pitchFamily="18" charset="0"/>
              </a:rPr>
              <a:t>, B</a:t>
            </a:r>
            <a:r>
              <a:rPr lang="en-US" b="0" i="0" baseline="30000" dirty="0">
                <a:solidFill>
                  <a:srgbClr val="000000"/>
                </a:solidFill>
                <a:effectLst/>
                <a:latin typeface="Times New Roman" panose="02020603050405020304" pitchFamily="18" charset="0"/>
                <a:cs typeface="Times New Roman" panose="02020603050405020304" pitchFamily="18" charset="0"/>
              </a:rPr>
              <a:t>2</a:t>
            </a:r>
            <a:r>
              <a:rPr lang="en-US" b="0" i="0" dirty="0">
                <a:solidFill>
                  <a:srgbClr val="000000"/>
                </a:solidFill>
                <a:effectLst/>
                <a:latin typeface="Times New Roman" panose="02020603050405020304" pitchFamily="18" charset="0"/>
                <a:cs typeface="Times New Roman" panose="02020603050405020304" pitchFamily="18" charset="0"/>
              </a:rPr>
              <a:t> and C</a:t>
            </a:r>
            <a:r>
              <a:rPr lang="en-US" b="0" i="0" baseline="30000" dirty="0">
                <a:solidFill>
                  <a:srgbClr val="000000"/>
                </a:solidFill>
                <a:effectLst/>
                <a:latin typeface="Times New Roman" panose="02020603050405020304" pitchFamily="18" charset="0"/>
                <a:cs typeface="Times New Roman" panose="02020603050405020304" pitchFamily="18" charset="0"/>
              </a:rPr>
              <a:t>2</a:t>
            </a:r>
            <a:r>
              <a:rPr lang="en-US" b="0" i="0" dirty="0">
                <a:solidFill>
                  <a:srgbClr val="000000"/>
                </a:solidFill>
                <a:effectLst/>
                <a:latin typeface="Times New Roman" panose="02020603050405020304" pitchFamily="18" charset="0"/>
                <a:cs typeface="Times New Roman" panose="02020603050405020304" pitchFamily="18" charset="0"/>
              </a:rPr>
              <a:t> (quadratic term coefficient). </a:t>
            </a:r>
          </a:p>
          <a:p>
            <a:r>
              <a:rPr lang="en-US" b="0" i="0" dirty="0">
                <a:solidFill>
                  <a:srgbClr val="000000"/>
                </a:solidFill>
                <a:effectLst/>
                <a:latin typeface="Times New Roman" panose="02020603050405020304" pitchFamily="18" charset="0"/>
                <a:cs typeface="Times New Roman" panose="02020603050405020304" pitchFamily="18" charset="0"/>
              </a:rPr>
              <a:t>Correlation coefficient (R</a:t>
            </a:r>
            <a:r>
              <a:rPr lang="en-US" b="0" i="0" baseline="30000" dirty="0">
                <a:solidFill>
                  <a:srgbClr val="000000"/>
                </a:solidFill>
                <a:effectLst/>
                <a:latin typeface="Times New Roman" panose="02020603050405020304" pitchFamily="18" charset="0"/>
                <a:cs typeface="Times New Roman" panose="02020603050405020304" pitchFamily="18" charset="0"/>
              </a:rPr>
              <a:t>2</a:t>
            </a:r>
            <a:r>
              <a:rPr lang="en-US" b="0" i="0" dirty="0">
                <a:solidFill>
                  <a:srgbClr val="000000"/>
                </a:solidFill>
                <a:effectLst/>
                <a:latin typeface="Times New Roman" panose="02020603050405020304" pitchFamily="18" charset="0"/>
                <a:cs typeface="Times New Roman" panose="02020603050405020304" pitchFamily="18" charset="0"/>
              </a:rPr>
              <a:t>), adjusted determination coefficient (Adj-R</a:t>
            </a:r>
            <a:r>
              <a:rPr lang="en-US" b="0" i="0" baseline="30000" dirty="0">
                <a:solidFill>
                  <a:srgbClr val="000000"/>
                </a:solidFill>
                <a:effectLst/>
                <a:latin typeface="Times New Roman" panose="02020603050405020304" pitchFamily="18" charset="0"/>
                <a:cs typeface="Times New Roman" panose="02020603050405020304" pitchFamily="18" charset="0"/>
              </a:rPr>
              <a:t>2</a:t>
            </a:r>
            <a:r>
              <a:rPr lang="en-US" b="0" i="0" dirty="0">
                <a:solidFill>
                  <a:srgbClr val="000000"/>
                </a:solidFill>
                <a:effectLst/>
                <a:latin typeface="Times New Roman" panose="02020603050405020304" pitchFamily="18" charset="0"/>
                <a:cs typeface="Times New Roman" panose="02020603050405020304" pitchFamily="18" charset="0"/>
              </a:rPr>
              <a:t>) and adequate precision are used to check the model adequacies; the model is adequate when its P value &lt; 0.05.</a:t>
            </a:r>
          </a:p>
          <a:p>
            <a:r>
              <a:rPr lang="en-US" b="0" i="0" dirty="0">
                <a:solidFill>
                  <a:srgbClr val="000000"/>
                </a:solidFill>
                <a:effectLst/>
                <a:latin typeface="Times New Roman" panose="02020603050405020304" pitchFamily="18" charset="0"/>
                <a:cs typeface="Times New Roman" panose="02020603050405020304" pitchFamily="18" charset="0"/>
              </a:rPr>
              <a:t>Differences between means can be tested for statistical significance using analysis of variance (ANOVA)</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83985F9-A529-4AAA-A346-24E4D135332C}"/>
              </a:ext>
            </a:extLst>
          </p:cNvPr>
          <p:cNvSpPr>
            <a:spLocks noGrp="1"/>
          </p:cNvSpPr>
          <p:nvPr>
            <p:ph type="sldNum" sz="quarter" idx="12"/>
          </p:nvPr>
        </p:nvSpPr>
        <p:spPr/>
        <p:txBody>
          <a:bodyPr/>
          <a:lstStyle/>
          <a:p>
            <a:fld id="{CF565DC8-7126-4D81-8F60-60703EC8A2BD}" type="slidenum">
              <a:rPr lang="en-IN" smtClean="0"/>
              <a:t>46</a:t>
            </a:fld>
            <a:endParaRPr lang="en-IN"/>
          </a:p>
        </p:txBody>
      </p:sp>
    </p:spTree>
    <p:extLst>
      <p:ext uri="{BB962C8B-B14F-4D97-AF65-F5344CB8AC3E}">
        <p14:creationId xmlns:p14="http://schemas.microsoft.com/office/powerpoint/2010/main" val="239706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CFAE-1E3D-ADCC-44A2-DD33083B4B0A}"/>
              </a:ext>
            </a:extLst>
          </p:cNvPr>
          <p:cNvSpPr>
            <a:spLocks noGrp="1"/>
          </p:cNvSpPr>
          <p:nvPr>
            <p:ph type="title"/>
          </p:nvPr>
        </p:nvSpPr>
        <p:spPr>
          <a:xfrm>
            <a:off x="581192" y="536738"/>
            <a:ext cx="11029616" cy="1013800"/>
          </a:xfrm>
        </p:spPr>
        <p:txBody>
          <a:bodyPr/>
          <a:lstStyle/>
          <a:p>
            <a:r>
              <a:rPr lang="en-IN" dirty="0">
                <a:latin typeface="Times" panose="02020603050405020304" pitchFamily="18" charset="0"/>
                <a:cs typeface="Times" panose="02020603050405020304" pitchFamily="18" charset="0"/>
              </a:rPr>
              <a:t>Why ultrasonic vibrations</a:t>
            </a:r>
          </a:p>
        </p:txBody>
      </p:sp>
      <p:sp>
        <p:nvSpPr>
          <p:cNvPr id="3" name="Content Placeholder 2">
            <a:extLst>
              <a:ext uri="{FF2B5EF4-FFF2-40B4-BE49-F238E27FC236}">
                <a16:creationId xmlns:a16="http://schemas.microsoft.com/office/drawing/2014/main" id="{C1191B11-DE49-2D1B-DD28-6152C5D01973}"/>
              </a:ext>
            </a:extLst>
          </p:cNvPr>
          <p:cNvSpPr>
            <a:spLocks noGrp="1"/>
          </p:cNvSpPr>
          <p:nvPr>
            <p:ph idx="1"/>
          </p:nvPr>
        </p:nvSpPr>
        <p:spPr>
          <a:xfrm>
            <a:off x="581192" y="1935480"/>
            <a:ext cx="11029615" cy="4385782"/>
          </a:xfrm>
        </p:spPr>
        <p:txBody>
          <a:bodyPr>
            <a:normAutofit lnSpcReduction="10000"/>
          </a:bodyPr>
          <a:lstStyle/>
          <a:p>
            <a:pPr marL="306000" marR="0" lvl="0" indent="-306000" algn="l" defTabSz="457200" rtl="0" eaLnBrk="1" fontAlgn="auto" latinLnBrk="0" hangingPunct="1">
              <a:lnSpc>
                <a:spcPct val="150000"/>
              </a:lnSpc>
              <a:spcBef>
                <a:spcPct val="20000"/>
              </a:spcBef>
              <a:spcAft>
                <a:spcPts val="600"/>
              </a:spcAft>
              <a:buClr>
                <a:srgbClr val="4590B8"/>
              </a:buClr>
              <a:buSzPct val="92000"/>
              <a:buFont typeface="Wingdings" panose="05000000000000000000" pitchFamily="2" charset="2"/>
              <a:buChar char="Ø"/>
              <a:tabLst/>
              <a:defRPr/>
            </a:pPr>
            <a:r>
              <a:rPr kumimoji="0" lang="en-IN" sz="1800" b="0" i="0" u="none" strike="noStrike" kern="1200" cap="none" spc="0" normalizeH="0" baseline="0" noProof="0" dirty="0">
                <a:ln>
                  <a:noFill/>
                </a:ln>
                <a:solidFill>
                  <a:srgbClr val="3D3D3D"/>
                </a:solidFill>
                <a:effectLst/>
                <a:uLnTx/>
                <a:uFillTx/>
                <a:latin typeface="Times" panose="02020603050405020304" pitchFamily="18" charset="0"/>
                <a:cs typeface="Times" panose="02020603050405020304" pitchFamily="18" charset="0"/>
              </a:rPr>
              <a:t>Ultrasonic corresponds to a physical wave that propagates at frequencies of more than 20khz</a:t>
            </a:r>
          </a:p>
          <a:p>
            <a:pPr marL="306000" marR="0" lvl="0" indent="-306000" algn="l" defTabSz="457200" rtl="0" eaLnBrk="1" fontAlgn="auto" latinLnBrk="0" hangingPunct="1">
              <a:lnSpc>
                <a:spcPct val="150000"/>
              </a:lnSpc>
              <a:spcBef>
                <a:spcPct val="20000"/>
              </a:spcBef>
              <a:spcAft>
                <a:spcPts val="600"/>
              </a:spcAft>
              <a:buClr>
                <a:srgbClr val="4590B8"/>
              </a:buClr>
              <a:buSzPct val="92000"/>
              <a:buFont typeface="Wingdings" panose="05000000000000000000" pitchFamily="2" charset="2"/>
              <a:buChar char="Ø"/>
              <a:tabLst/>
              <a:defRPr/>
            </a:pPr>
            <a:r>
              <a:rPr kumimoji="0" lang="en-IN" sz="1800" b="0" i="0" u="none" strike="noStrike" kern="1200" cap="none" spc="0" normalizeH="0" baseline="0" noProof="0" dirty="0">
                <a:ln>
                  <a:noFill/>
                </a:ln>
                <a:solidFill>
                  <a:srgbClr val="3D3D3D"/>
                </a:solidFill>
                <a:effectLst/>
                <a:uLnTx/>
                <a:uFillTx/>
                <a:latin typeface="Times" panose="02020603050405020304" pitchFamily="18" charset="0"/>
                <a:cs typeface="Times" panose="02020603050405020304" pitchFamily="18" charset="0"/>
              </a:rPr>
              <a:t>Ultrasonic vibration can be transmitted through solid-phase or liquid-phase materials with any properties.</a:t>
            </a:r>
          </a:p>
          <a:p>
            <a:pPr marL="306000" marR="0" lvl="0" indent="-306000" algn="l" defTabSz="457200" rtl="0" eaLnBrk="1" fontAlgn="auto" latinLnBrk="0" hangingPunct="1">
              <a:lnSpc>
                <a:spcPct val="150000"/>
              </a:lnSpc>
              <a:spcBef>
                <a:spcPct val="20000"/>
              </a:spcBef>
              <a:spcAft>
                <a:spcPts val="600"/>
              </a:spcAft>
              <a:buClr>
                <a:srgbClr val="4590B8"/>
              </a:buClr>
              <a:buSzPct val="92000"/>
              <a:buFont typeface="Wingdings" panose="05000000000000000000" pitchFamily="2" charset="2"/>
              <a:buChar char="Ø"/>
              <a:tabLst/>
              <a:defRPr/>
            </a:pPr>
            <a:r>
              <a:rPr kumimoji="0" lang="en-IN" sz="1800" b="0" i="0" u="none" strike="noStrike" kern="1200" cap="none" spc="0" normalizeH="0" baseline="0" noProof="0" dirty="0">
                <a:ln>
                  <a:noFill/>
                </a:ln>
                <a:solidFill>
                  <a:srgbClr val="3D3D3D"/>
                </a:solidFill>
                <a:effectLst/>
                <a:uLnTx/>
                <a:uFillTx/>
                <a:latin typeface="Times" panose="02020603050405020304" pitchFamily="18" charset="0"/>
                <a:cs typeface="Times" panose="02020603050405020304" pitchFamily="18" charset="0"/>
              </a:rPr>
              <a:t>There is periodic change in Inter electrode gap which improves the machining and flushing of removed particles.</a:t>
            </a:r>
          </a:p>
          <a:p>
            <a:pPr marL="306000" marR="0" lvl="0" indent="-306000" algn="l" defTabSz="457200" rtl="0" eaLnBrk="1" fontAlgn="auto" latinLnBrk="0" hangingPunct="1">
              <a:lnSpc>
                <a:spcPct val="150000"/>
              </a:lnSpc>
              <a:spcBef>
                <a:spcPct val="20000"/>
              </a:spcBef>
              <a:spcAft>
                <a:spcPts val="600"/>
              </a:spcAft>
              <a:buClr>
                <a:srgbClr val="4590B8"/>
              </a:buClr>
              <a:buSzPct val="92000"/>
              <a:buFont typeface="Wingdings" panose="05000000000000000000" pitchFamily="2" charset="2"/>
              <a:buChar char="Ø"/>
              <a:tabLst/>
              <a:defRPr/>
            </a:pPr>
            <a:r>
              <a:rPr kumimoji="0" lang="en-IN" sz="1800" b="0" i="0" u="none" strike="noStrike" kern="1200" cap="none" spc="0" normalizeH="0" baseline="0" noProof="0" dirty="0">
                <a:ln>
                  <a:noFill/>
                </a:ln>
                <a:solidFill>
                  <a:srgbClr val="3D3D3D"/>
                </a:solidFill>
                <a:effectLst/>
                <a:uLnTx/>
                <a:uFillTx/>
                <a:latin typeface="Times" panose="02020603050405020304" pitchFamily="18" charset="0"/>
                <a:cs typeface="Times" panose="02020603050405020304" pitchFamily="18" charset="0"/>
              </a:rPr>
              <a:t>Ultrasonic vibration can reduce the machining force through intermittent cutting between machine tools and the workpiece.</a:t>
            </a:r>
          </a:p>
          <a:p>
            <a:pPr marL="306000" marR="0" lvl="0" indent="-306000" algn="l" defTabSz="457200" rtl="0" eaLnBrk="1" fontAlgn="auto" latinLnBrk="0" hangingPunct="1">
              <a:lnSpc>
                <a:spcPct val="150000"/>
              </a:lnSpc>
              <a:spcBef>
                <a:spcPct val="20000"/>
              </a:spcBef>
              <a:spcAft>
                <a:spcPts val="600"/>
              </a:spcAft>
              <a:buClr>
                <a:srgbClr val="4590B8"/>
              </a:buClr>
              <a:buSzPct val="92000"/>
              <a:buFont typeface="Wingdings" panose="05000000000000000000" pitchFamily="2" charset="2"/>
              <a:buChar char="Ø"/>
              <a:tabLst/>
              <a:defRPr/>
            </a:pPr>
            <a:r>
              <a:rPr kumimoji="0" lang="en-US" sz="1800" b="0" i="0" u="none" strike="noStrike" kern="1200" cap="none" spc="0" normalizeH="0" baseline="0" noProof="0" dirty="0">
                <a:ln>
                  <a:noFill/>
                </a:ln>
                <a:solidFill>
                  <a:srgbClr val="202122"/>
                </a:solidFill>
                <a:effectLst/>
                <a:uLnTx/>
                <a:uFillTx/>
                <a:latin typeface="Times" panose="02020603050405020304" pitchFamily="18" charset="0"/>
                <a:cs typeface="Times" panose="02020603050405020304" pitchFamily="18" charset="0"/>
              </a:rPr>
              <a:t>it can produce parts with high precision that are made of hard and brittle materials which are often difficult to machine.</a:t>
            </a:r>
          </a:p>
          <a:p>
            <a:pPr marL="306000" marR="0" lvl="0" indent="-306000" algn="l" defTabSz="457200" rtl="0" eaLnBrk="1" fontAlgn="auto" latinLnBrk="0" hangingPunct="1">
              <a:lnSpc>
                <a:spcPct val="150000"/>
              </a:lnSpc>
              <a:spcBef>
                <a:spcPct val="20000"/>
              </a:spcBef>
              <a:spcAft>
                <a:spcPts val="600"/>
              </a:spcAft>
              <a:buClr>
                <a:srgbClr val="4590B8"/>
              </a:buClr>
              <a:buSzPct val="92000"/>
              <a:buFont typeface="Wingdings" panose="05000000000000000000" pitchFamily="2" charset="2"/>
              <a:buChar char="Ø"/>
              <a:tabLst/>
              <a:defRPr/>
            </a:pPr>
            <a:r>
              <a:rPr kumimoji="0" lang="en-US" sz="1800" b="0" i="0" u="none" strike="noStrike" kern="1200" cap="none" spc="0" normalizeH="0" baseline="0" noProof="0" dirty="0">
                <a:ln>
                  <a:noFill/>
                </a:ln>
                <a:solidFill>
                  <a:srgbClr val="202122"/>
                </a:solidFill>
                <a:effectLst/>
                <a:uLnTx/>
                <a:uFillTx/>
                <a:latin typeface="Times" panose="02020603050405020304" pitchFamily="18" charset="0"/>
                <a:cs typeface="Times" panose="02020603050405020304" pitchFamily="18" charset="0"/>
              </a:rPr>
              <a:t>Ultrasonic machining is able to produce high-tolerance parts because there is no distortion of the worked material, this is due to no heat generation.</a:t>
            </a:r>
            <a:endParaRPr kumimoji="0" lang="en-IN" sz="1800" b="0" i="0" u="none" strike="noStrike" kern="1200" cap="none" spc="0" normalizeH="0" baseline="0" noProof="0" dirty="0">
              <a:ln>
                <a:noFill/>
              </a:ln>
              <a:solidFill>
                <a:srgbClr val="3D3D3D"/>
              </a:solidFill>
              <a:effectLst/>
              <a:uLnTx/>
              <a:uFillTx/>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6157595B-3381-3BDF-67A3-5BC4968BBBFC}"/>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5</a:t>
            </a:fld>
            <a:endParaRPr lang="en-IN" sz="1800"/>
          </a:p>
        </p:txBody>
      </p:sp>
    </p:spTree>
    <p:extLst>
      <p:ext uri="{BB962C8B-B14F-4D97-AF65-F5344CB8AC3E}">
        <p14:creationId xmlns:p14="http://schemas.microsoft.com/office/powerpoint/2010/main" val="3675003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0088-0DFF-C3CF-D9BD-16C8F3176C88}"/>
              </a:ext>
            </a:extLst>
          </p:cNvPr>
          <p:cNvSpPr>
            <a:spLocks noGrp="1"/>
          </p:cNvSpPr>
          <p:nvPr>
            <p:ph type="title"/>
          </p:nvPr>
        </p:nvSpPr>
        <p:spPr>
          <a:xfrm>
            <a:off x="581192" y="504448"/>
            <a:ext cx="11029616" cy="1013800"/>
          </a:xfrm>
        </p:spPr>
        <p:txBody>
          <a:bodyPr/>
          <a:lstStyle/>
          <a:p>
            <a:r>
              <a:rPr lang="en-IN" dirty="0">
                <a:latin typeface="Times New Roman" panose="02020603050405020304" pitchFamily="18" charset="0"/>
                <a:cs typeface="Times New Roman" panose="02020603050405020304" pitchFamily="18" charset="0"/>
              </a:rPr>
              <a:t>Literature review (state of art)</a:t>
            </a:r>
          </a:p>
        </p:txBody>
      </p:sp>
      <p:graphicFrame>
        <p:nvGraphicFramePr>
          <p:cNvPr id="6" name="Table 6">
            <a:extLst>
              <a:ext uri="{FF2B5EF4-FFF2-40B4-BE49-F238E27FC236}">
                <a16:creationId xmlns:a16="http://schemas.microsoft.com/office/drawing/2014/main" id="{59954684-6BC8-10DD-14AC-C9D3EC6CB2A9}"/>
              </a:ext>
            </a:extLst>
          </p:cNvPr>
          <p:cNvGraphicFramePr>
            <a:graphicFrameLocks noGrp="1"/>
          </p:cNvGraphicFramePr>
          <p:nvPr>
            <p:ph idx="1"/>
            <p:extLst>
              <p:ext uri="{D42A27DB-BD31-4B8C-83A1-F6EECF244321}">
                <p14:modId xmlns:p14="http://schemas.microsoft.com/office/powerpoint/2010/main" val="3922112441"/>
              </p:ext>
            </p:extLst>
          </p:nvPr>
        </p:nvGraphicFramePr>
        <p:xfrm>
          <a:off x="581192" y="2006929"/>
          <a:ext cx="11029950" cy="4346737"/>
        </p:xfrm>
        <a:graphic>
          <a:graphicData uri="http://schemas.openxmlformats.org/drawingml/2006/table">
            <a:tbl>
              <a:tblPr firstRow="1" bandRow="1">
                <a:tableStyleId>{5C22544A-7EE6-4342-B048-85BDC9FD1C3A}</a:tableStyleId>
              </a:tblPr>
              <a:tblGrid>
                <a:gridCol w="1851091">
                  <a:extLst>
                    <a:ext uri="{9D8B030D-6E8A-4147-A177-3AD203B41FA5}">
                      <a16:colId xmlns:a16="http://schemas.microsoft.com/office/drawing/2014/main" val="2296312808"/>
                    </a:ext>
                  </a:extLst>
                </a:gridCol>
                <a:gridCol w="9178859">
                  <a:extLst>
                    <a:ext uri="{9D8B030D-6E8A-4147-A177-3AD203B41FA5}">
                      <a16:colId xmlns:a16="http://schemas.microsoft.com/office/drawing/2014/main" val="2329188458"/>
                    </a:ext>
                  </a:extLst>
                </a:gridCol>
              </a:tblGrid>
              <a:tr h="581808">
                <a:tc>
                  <a:txBody>
                    <a:bodyPr/>
                    <a:lstStyle/>
                    <a:p>
                      <a:r>
                        <a:rPr lang="en-IN" dirty="0">
                          <a:latin typeface="Times" panose="02020603050405020304" pitchFamily="18" charset="0"/>
                          <a:cs typeface="Times" panose="02020603050405020304" pitchFamily="18" charset="0"/>
                        </a:rPr>
                        <a:t>Authors</a:t>
                      </a:r>
                    </a:p>
                  </a:txBody>
                  <a:tcPr/>
                </a:tc>
                <a:tc>
                  <a:txBody>
                    <a:bodyPr/>
                    <a:lstStyle/>
                    <a:p>
                      <a:r>
                        <a:rPr lang="en-IN" dirty="0">
                          <a:latin typeface="Times" panose="02020603050405020304" pitchFamily="18" charset="0"/>
                          <a:cs typeface="Times" panose="02020603050405020304" pitchFamily="18" charset="0"/>
                        </a:rPr>
                        <a:t>Findings and outcomes</a:t>
                      </a:r>
                    </a:p>
                  </a:txBody>
                  <a:tcPr/>
                </a:tc>
                <a:extLst>
                  <a:ext uri="{0D108BD9-81ED-4DB2-BD59-A6C34878D82A}">
                    <a16:rowId xmlns:a16="http://schemas.microsoft.com/office/drawing/2014/main" val="232490008"/>
                  </a:ext>
                </a:extLst>
              </a:tr>
              <a:tr h="1889236">
                <a:tc>
                  <a:txBody>
                    <a:bodyPr/>
                    <a:lstStyle/>
                    <a:p>
                      <a:pPr algn="ctr"/>
                      <a:endParaRPr lang="en-IN" sz="2000" dirty="0">
                        <a:latin typeface="Times" panose="02020603050405020304" pitchFamily="18" charset="0"/>
                        <a:cs typeface="Times" panose="02020603050405020304" pitchFamily="18" charset="0"/>
                      </a:endParaRPr>
                    </a:p>
                    <a:p>
                      <a:pPr algn="ctr"/>
                      <a:endParaRPr lang="en-IN" sz="2000" dirty="0">
                        <a:latin typeface="Times" panose="02020603050405020304" pitchFamily="18" charset="0"/>
                        <a:cs typeface="Times" panose="02020603050405020304" pitchFamily="18" charset="0"/>
                      </a:endParaRPr>
                    </a:p>
                    <a:p>
                      <a:pPr algn="ctr"/>
                      <a:endParaRPr lang="en-IN" sz="2000" dirty="0">
                        <a:latin typeface="Times" panose="02020603050405020304" pitchFamily="18" charset="0"/>
                        <a:cs typeface="Times" panose="02020603050405020304" pitchFamily="18" charset="0"/>
                      </a:endParaRPr>
                    </a:p>
                    <a:p>
                      <a:pPr algn="ctr"/>
                      <a:r>
                        <a:rPr lang="en-IN" sz="2000" dirty="0">
                          <a:latin typeface="Times" panose="02020603050405020304" pitchFamily="18" charset="0"/>
                          <a:cs typeface="Times" panose="02020603050405020304" pitchFamily="18" charset="0"/>
                        </a:rPr>
                        <a:t>Wang et al [1]</a:t>
                      </a:r>
                    </a:p>
                  </a:txBody>
                  <a:tcPr/>
                </a:tc>
                <a:tc>
                  <a:txBody>
                    <a:bodyPr/>
                    <a:lstStyle/>
                    <a:p>
                      <a:pPr marL="285750" marR="0" lvl="0" indent="-285750" algn="just" defTabSz="914400" rtl="0" eaLnBrk="1" fontAlgn="auto" latinLnBrk="0" hangingPunct="1">
                        <a:lnSpc>
                          <a:spcPct val="100000"/>
                        </a:lnSpc>
                        <a:spcBef>
                          <a:spcPts val="9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Modified jet-ECM to fabricate deeper grooves for milling micro using a tube electrode</a:t>
                      </a:r>
                    </a:p>
                    <a:p>
                      <a:pPr marL="285750" marR="0" lvl="0" indent="-285750" algn="just" defTabSz="914400" rtl="0" eaLnBrk="1" fontAlgn="auto" latinLnBrk="0" hangingPunct="1">
                        <a:lnSpc>
                          <a:spcPct val="100000"/>
                        </a:lnSpc>
                        <a:spcBef>
                          <a:spcPts val="9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An Insulating layer and jet shape adjustment was used to reduce stray corrosion at the micro-groove edge. </a:t>
                      </a:r>
                    </a:p>
                    <a:p>
                      <a:pPr marL="285750" marR="0" lvl="0" indent="-285750" algn="just" defTabSz="914400" rtl="0" eaLnBrk="1" fontAlgn="auto" latinLnBrk="0" hangingPunct="1">
                        <a:lnSpc>
                          <a:spcPct val="100000"/>
                        </a:lnSpc>
                        <a:spcBef>
                          <a:spcPts val="9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A blind groove with a radius of 1.5mm and depth 1.2mm was machined in Al sheet.</a:t>
                      </a:r>
                    </a:p>
                  </a:txBody>
                  <a:tcPr/>
                </a:tc>
                <a:extLst>
                  <a:ext uri="{0D108BD9-81ED-4DB2-BD59-A6C34878D82A}">
                    <a16:rowId xmlns:a16="http://schemas.microsoft.com/office/drawing/2014/main" val="52688716"/>
                  </a:ext>
                </a:extLst>
              </a:tr>
              <a:tr h="1875693">
                <a:tc>
                  <a:txBody>
                    <a:bodyPr/>
                    <a:lstStyle/>
                    <a:p>
                      <a:endParaRPr lang="en-IN" sz="2000" dirty="0">
                        <a:latin typeface="Times" panose="02020603050405020304" pitchFamily="18" charset="0"/>
                        <a:cs typeface="Times" panose="02020603050405020304" pitchFamily="18" charset="0"/>
                      </a:endParaRPr>
                    </a:p>
                    <a:p>
                      <a:endParaRPr lang="en-IN" sz="2000" dirty="0">
                        <a:latin typeface="Times" panose="02020603050405020304" pitchFamily="18" charset="0"/>
                        <a:cs typeface="Times" panose="02020603050405020304" pitchFamily="18" charset="0"/>
                      </a:endParaRPr>
                    </a:p>
                    <a:p>
                      <a:r>
                        <a:rPr lang="en-IN" sz="2000" dirty="0">
                          <a:latin typeface="Times" panose="02020603050405020304" pitchFamily="18" charset="0"/>
                          <a:cs typeface="Times" panose="02020603050405020304" pitchFamily="18" charset="0"/>
                        </a:rPr>
                        <a:t>    Chen et al [2]</a:t>
                      </a:r>
                    </a:p>
                  </a:txBody>
                  <a:tcPr/>
                </a:tc>
                <a:tc>
                  <a:txBody>
                    <a:bodyPr/>
                    <a:lstStyle/>
                    <a:p>
                      <a:pPr marL="285750" marR="0" lvl="0" indent="-285750" algn="just" defTabSz="914400" rtl="0" eaLnBrk="1" fontAlgn="auto" latinLnBrk="0" hangingPunct="1">
                        <a:lnSpc>
                          <a:spcPct val="100000"/>
                        </a:lnSpc>
                        <a:spcBef>
                          <a:spcPts val="9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Effect of voltage, pulse on time and pulse frequency on the machining performances, MRR and groove accuracies in micro ECM </a:t>
                      </a:r>
                    </a:p>
                    <a:p>
                      <a:pPr marL="285750" marR="0" lvl="0" indent="-285750" algn="just" defTabSz="914400" rtl="0" eaLnBrk="1" fontAlgn="auto" latinLnBrk="0" hangingPunct="1">
                        <a:lnSpc>
                          <a:spcPct val="100000"/>
                        </a:lnSpc>
                        <a:spcBef>
                          <a:spcPts val="9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Voltage and pulse on time has significant impact on corner radius and the taper between the sidewall of a groove. </a:t>
                      </a:r>
                    </a:p>
                    <a:p>
                      <a:pPr marL="285750" marR="0" lvl="0" indent="-285750" algn="just" defTabSz="914400" rtl="0" eaLnBrk="1" fontAlgn="auto" latinLnBrk="0" hangingPunct="1">
                        <a:lnSpc>
                          <a:spcPct val="100000"/>
                        </a:lnSpc>
                        <a:spcBef>
                          <a:spcPts val="9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Better geometrical accuracy, at low voltage and short pulse on-time. </a:t>
                      </a:r>
                    </a:p>
                  </a:txBody>
                  <a:tcPr/>
                </a:tc>
                <a:extLst>
                  <a:ext uri="{0D108BD9-81ED-4DB2-BD59-A6C34878D82A}">
                    <a16:rowId xmlns:a16="http://schemas.microsoft.com/office/drawing/2014/main" val="996353974"/>
                  </a:ext>
                </a:extLst>
              </a:tr>
            </a:tbl>
          </a:graphicData>
        </a:graphic>
      </p:graphicFrame>
      <p:sp>
        <p:nvSpPr>
          <p:cNvPr id="4" name="Slide Number Placeholder 3">
            <a:extLst>
              <a:ext uri="{FF2B5EF4-FFF2-40B4-BE49-F238E27FC236}">
                <a16:creationId xmlns:a16="http://schemas.microsoft.com/office/drawing/2014/main" id="{A17B208E-E917-1726-E70C-36612F01BD5E}"/>
              </a:ext>
            </a:extLst>
          </p:cNvPr>
          <p:cNvSpPr>
            <a:spLocks noGrp="1"/>
          </p:cNvSpPr>
          <p:nvPr>
            <p:ph type="sldNum" sz="quarter" idx="12"/>
          </p:nvPr>
        </p:nvSpPr>
        <p:spPr>
          <a:xfrm>
            <a:off x="11139492" y="6477108"/>
            <a:ext cx="1052508" cy="365125"/>
          </a:xfrm>
        </p:spPr>
        <p:txBody>
          <a:bodyPr/>
          <a:lstStyle/>
          <a:p>
            <a:fld id="{CF565DC8-7126-4D81-8F60-60703EC8A2BD}" type="slidenum">
              <a:rPr lang="en-IN" sz="1800" smtClean="0"/>
              <a:t>6</a:t>
            </a:fld>
            <a:endParaRPr lang="en-IN" sz="1800" dirty="0"/>
          </a:p>
        </p:txBody>
      </p:sp>
    </p:spTree>
    <p:extLst>
      <p:ext uri="{BB962C8B-B14F-4D97-AF65-F5344CB8AC3E}">
        <p14:creationId xmlns:p14="http://schemas.microsoft.com/office/powerpoint/2010/main" val="2394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44E547-F7B6-0062-B7B5-985F475ABF48}"/>
              </a:ext>
            </a:extLst>
          </p:cNvPr>
          <p:cNvSpPr>
            <a:spLocks noGrp="1"/>
          </p:cNvSpPr>
          <p:nvPr>
            <p:ph type="sldNum" sz="quarter" idx="12"/>
          </p:nvPr>
        </p:nvSpPr>
        <p:spPr>
          <a:xfrm>
            <a:off x="11139490" y="6492875"/>
            <a:ext cx="1052510" cy="365125"/>
          </a:xfrm>
        </p:spPr>
        <p:txBody>
          <a:bodyPr/>
          <a:lstStyle/>
          <a:p>
            <a:fld id="{CF565DC8-7126-4D81-8F60-60703EC8A2BD}" type="slidenum">
              <a:rPr lang="en-IN" sz="1800" smtClean="0"/>
              <a:t>7</a:t>
            </a:fld>
            <a:endParaRPr lang="en-IN" sz="1800"/>
          </a:p>
        </p:txBody>
      </p:sp>
      <p:sp>
        <p:nvSpPr>
          <p:cNvPr id="3" name="Title 2">
            <a:extLst>
              <a:ext uri="{FF2B5EF4-FFF2-40B4-BE49-F238E27FC236}">
                <a16:creationId xmlns:a16="http://schemas.microsoft.com/office/drawing/2014/main" id="{B02087D2-66EE-B100-56BA-4A2D9CE4239A}"/>
              </a:ext>
            </a:extLst>
          </p:cNvPr>
          <p:cNvSpPr>
            <a:spLocks noGrp="1"/>
          </p:cNvSpPr>
          <p:nvPr>
            <p:ph type="title"/>
          </p:nvPr>
        </p:nvSpPr>
        <p:spPr>
          <a:xfrm>
            <a:off x="575894" y="494880"/>
            <a:ext cx="11029616" cy="988332"/>
          </a:xfrm>
        </p:spPr>
        <p:txBody>
          <a:bodyPr/>
          <a:lstStyle/>
          <a:p>
            <a:r>
              <a:rPr lang="en-IN" dirty="0">
                <a:latin typeface="Times New Roman" panose="02020603050405020304" pitchFamily="18" charset="0"/>
                <a:cs typeface="Times New Roman" panose="02020603050405020304" pitchFamily="18" charset="0"/>
              </a:rPr>
              <a:t>Literature review (pulse dc and UV assisted)</a:t>
            </a:r>
          </a:p>
        </p:txBody>
      </p:sp>
      <p:graphicFrame>
        <p:nvGraphicFramePr>
          <p:cNvPr id="5" name="Table 6">
            <a:extLst>
              <a:ext uri="{FF2B5EF4-FFF2-40B4-BE49-F238E27FC236}">
                <a16:creationId xmlns:a16="http://schemas.microsoft.com/office/drawing/2014/main" id="{936AD018-0440-D7ED-D7C5-7A8DDF268743}"/>
              </a:ext>
            </a:extLst>
          </p:cNvPr>
          <p:cNvGraphicFramePr>
            <a:graphicFrameLocks/>
          </p:cNvGraphicFramePr>
          <p:nvPr>
            <p:extLst>
              <p:ext uri="{D42A27DB-BD31-4B8C-83A1-F6EECF244321}">
                <p14:modId xmlns:p14="http://schemas.microsoft.com/office/powerpoint/2010/main" val="1679425384"/>
              </p:ext>
            </p:extLst>
          </p:nvPr>
        </p:nvGraphicFramePr>
        <p:xfrm>
          <a:off x="575894" y="2137719"/>
          <a:ext cx="11029950" cy="4436075"/>
        </p:xfrm>
        <a:graphic>
          <a:graphicData uri="http://schemas.openxmlformats.org/drawingml/2006/table">
            <a:tbl>
              <a:tblPr firstRow="1" bandRow="1">
                <a:tableStyleId>{5C22544A-7EE6-4342-B048-85BDC9FD1C3A}</a:tableStyleId>
              </a:tblPr>
              <a:tblGrid>
                <a:gridCol w="2131695">
                  <a:extLst>
                    <a:ext uri="{9D8B030D-6E8A-4147-A177-3AD203B41FA5}">
                      <a16:colId xmlns:a16="http://schemas.microsoft.com/office/drawing/2014/main" val="2296312808"/>
                    </a:ext>
                  </a:extLst>
                </a:gridCol>
                <a:gridCol w="8898255">
                  <a:extLst>
                    <a:ext uri="{9D8B030D-6E8A-4147-A177-3AD203B41FA5}">
                      <a16:colId xmlns:a16="http://schemas.microsoft.com/office/drawing/2014/main" val="2329188458"/>
                    </a:ext>
                  </a:extLst>
                </a:gridCol>
              </a:tblGrid>
              <a:tr h="444422">
                <a:tc>
                  <a:txBody>
                    <a:bodyPr/>
                    <a:lstStyle/>
                    <a:p>
                      <a:r>
                        <a:rPr lang="en-IN" dirty="0">
                          <a:latin typeface="Times" panose="02020603050405020304" pitchFamily="18" charset="0"/>
                          <a:cs typeface="Times" panose="02020603050405020304" pitchFamily="18" charset="0"/>
                        </a:rPr>
                        <a:t>Authors</a:t>
                      </a:r>
                    </a:p>
                  </a:txBody>
                  <a:tcPr/>
                </a:tc>
                <a:tc>
                  <a:txBody>
                    <a:bodyPr/>
                    <a:lstStyle/>
                    <a:p>
                      <a:r>
                        <a:rPr lang="en-IN" dirty="0">
                          <a:latin typeface="Times" panose="02020603050405020304" pitchFamily="18" charset="0"/>
                          <a:cs typeface="Times" panose="02020603050405020304" pitchFamily="18" charset="0"/>
                        </a:rPr>
                        <a:t>Findings and outcomes</a:t>
                      </a:r>
                    </a:p>
                  </a:txBody>
                  <a:tcPr/>
                </a:tc>
                <a:extLst>
                  <a:ext uri="{0D108BD9-81ED-4DB2-BD59-A6C34878D82A}">
                    <a16:rowId xmlns:a16="http://schemas.microsoft.com/office/drawing/2014/main" val="232490008"/>
                  </a:ext>
                </a:extLst>
              </a:tr>
              <a:tr h="1866574">
                <a:tc>
                  <a:txBody>
                    <a:bodyPr/>
                    <a:lstStyle/>
                    <a:p>
                      <a:pPr algn="ctr"/>
                      <a:endParaRPr lang="en-IN" sz="2000" dirty="0">
                        <a:latin typeface="Times" panose="02020603050405020304" pitchFamily="18" charset="0"/>
                        <a:cs typeface="Times" panose="02020603050405020304" pitchFamily="18" charset="0"/>
                      </a:endParaRPr>
                    </a:p>
                    <a:p>
                      <a:pPr algn="ctr"/>
                      <a:endParaRPr lang="en-IN" sz="2000" dirty="0">
                        <a:latin typeface="Times" panose="02020603050405020304" pitchFamily="18" charset="0"/>
                        <a:cs typeface="Times" panose="02020603050405020304" pitchFamily="18" charset="0"/>
                      </a:endParaRPr>
                    </a:p>
                    <a:p>
                      <a:pPr algn="ctr"/>
                      <a:r>
                        <a:rPr lang="en-IN" sz="2000" dirty="0" err="1">
                          <a:latin typeface="Times" panose="02020603050405020304" pitchFamily="18" charset="0"/>
                          <a:cs typeface="Times" panose="02020603050405020304" pitchFamily="18" charset="0"/>
                        </a:rPr>
                        <a:t>Mithu</a:t>
                      </a:r>
                      <a:r>
                        <a:rPr lang="en-IN" sz="2000" dirty="0">
                          <a:latin typeface="Times" panose="02020603050405020304" pitchFamily="18" charset="0"/>
                          <a:cs typeface="Times" panose="02020603050405020304" pitchFamily="18" charset="0"/>
                        </a:rPr>
                        <a:t> et al [3]</a:t>
                      </a:r>
                    </a:p>
                  </a:txBody>
                  <a:tcPr/>
                </a:tc>
                <a:tc>
                  <a:txBody>
                    <a:bodyPr/>
                    <a:lstStyle/>
                    <a:p>
                      <a:pPr marL="342900" marR="0" lvl="0" indent="-342900" algn="just" defTabSz="914400" rtl="0" eaLnBrk="1" fontAlgn="auto" latinLnBrk="0" hangingPunct="1">
                        <a:lnSpc>
                          <a:spcPct val="100000"/>
                        </a:lnSpc>
                        <a:spcBef>
                          <a:spcPts val="60"/>
                        </a:spcBef>
                        <a:spcAft>
                          <a:spcPts val="6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Investigated</a:t>
                      </a:r>
                      <a:r>
                        <a:rPr kumimoji="0" lang="en-US" sz="2000" b="1"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 </a:t>
                      </a: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effect of applied frequency pulses on shape and size of fabricated micro holes, machining time and MRR for various types of micro tools. </a:t>
                      </a:r>
                    </a:p>
                    <a:p>
                      <a:pPr marL="342900" marR="0" lvl="0" indent="-342900" algn="just" defTabSz="914400" rtl="0" eaLnBrk="1" fontAlgn="auto" latinLnBrk="0" hangingPunct="1">
                        <a:lnSpc>
                          <a:spcPct val="100000"/>
                        </a:lnSpc>
                        <a:spcBef>
                          <a:spcPts val="60"/>
                        </a:spcBef>
                        <a:spcAft>
                          <a:spcPts val="6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Short pulse-on voltage with long pulse-off time is preferred in order to improve accuracy and surface finish.</a:t>
                      </a:r>
                    </a:p>
                    <a:p>
                      <a:pPr marL="342900" marR="0" lvl="0" indent="-342900" algn="just" defTabSz="914400" rtl="0" eaLnBrk="1" fontAlgn="auto" latinLnBrk="0" hangingPunct="1">
                        <a:lnSpc>
                          <a:spcPct val="100000"/>
                        </a:lnSpc>
                        <a:spcBef>
                          <a:spcPts val="60"/>
                        </a:spcBef>
                        <a:spcAft>
                          <a:spcPts val="6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It improve the localization of dissolution to sub-micrometer</a:t>
                      </a:r>
                      <a:endParaRPr kumimoji="0" lang="en-US" sz="24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endParaRPr>
                    </a:p>
                  </a:txBody>
                  <a:tcPr/>
                </a:tc>
                <a:extLst>
                  <a:ext uri="{0D108BD9-81ED-4DB2-BD59-A6C34878D82A}">
                    <a16:rowId xmlns:a16="http://schemas.microsoft.com/office/drawing/2014/main" val="52688716"/>
                  </a:ext>
                </a:extLst>
              </a:tr>
              <a:tr h="2125079">
                <a:tc>
                  <a:txBody>
                    <a:bodyPr/>
                    <a:lstStyle/>
                    <a:p>
                      <a:endParaRPr lang="en-IN" sz="2000" dirty="0">
                        <a:latin typeface="Times" panose="02020603050405020304" pitchFamily="18" charset="0"/>
                        <a:cs typeface="Times" panose="02020603050405020304" pitchFamily="18" charset="0"/>
                      </a:endParaRPr>
                    </a:p>
                    <a:p>
                      <a:endParaRPr lang="en-IN" sz="2000" dirty="0">
                        <a:latin typeface="Times" panose="02020603050405020304" pitchFamily="18" charset="0"/>
                        <a:cs typeface="Times"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IN" sz="2000" dirty="0">
                        <a:latin typeface="Times" panose="02020603050405020304" pitchFamily="18" charset="0"/>
                        <a:cs typeface="Times"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latin typeface="Times" panose="02020603050405020304" pitchFamily="18" charset="0"/>
                          <a:cs typeface="Times" panose="02020603050405020304" pitchFamily="18" charset="0"/>
                        </a:rPr>
                        <a:t> </a:t>
                      </a:r>
                      <a:r>
                        <a:rPr lang="en-IN" sz="2000" dirty="0" err="1">
                          <a:latin typeface="Times" panose="02020603050405020304" pitchFamily="18" charset="0"/>
                          <a:cs typeface="Times" panose="02020603050405020304" pitchFamily="18" charset="0"/>
                        </a:rPr>
                        <a:t>Heiwdy</a:t>
                      </a:r>
                      <a:r>
                        <a:rPr lang="en-IN" sz="2000" dirty="0">
                          <a:latin typeface="Times" panose="02020603050405020304" pitchFamily="18" charset="0"/>
                          <a:cs typeface="Times" panose="02020603050405020304" pitchFamily="18" charset="0"/>
                        </a:rPr>
                        <a:t> et al. [4]</a:t>
                      </a:r>
                    </a:p>
                  </a:txBody>
                  <a:tcPr/>
                </a:tc>
                <a:tc>
                  <a:txBody>
                    <a:bodyPr/>
                    <a:lstStyle/>
                    <a:p>
                      <a:pPr marL="342900" indent="-342900" algn="just">
                        <a:lnSpc>
                          <a:spcPct val="100000"/>
                        </a:lnSpc>
                        <a:spcBef>
                          <a:spcPts val="60"/>
                        </a:spcBef>
                        <a:spcAft>
                          <a:spcPts val="60"/>
                        </a:spcAft>
                        <a:buFont typeface="Arial" panose="020B0604020202020204" pitchFamily="34" charset="0"/>
                        <a:buChar char="•"/>
                        <a:defRPr/>
                      </a:pPr>
                      <a:r>
                        <a:rPr lang="en-US" sz="2000" dirty="0">
                          <a:latin typeface="Times" panose="02020603050405020304" pitchFamily="18" charset="0"/>
                          <a:cs typeface="Times" panose="02020603050405020304" pitchFamily="18" charset="0"/>
                        </a:rPr>
                        <a:t>Developed a Ultrasonic vibration assisted pulse electrochemical micromachining process for generating complex micro-components of high accuracy. </a:t>
                      </a:r>
                    </a:p>
                    <a:p>
                      <a:pPr marL="342900" indent="-342900" algn="just">
                        <a:lnSpc>
                          <a:spcPct val="100000"/>
                        </a:lnSpc>
                        <a:spcBef>
                          <a:spcPts val="60"/>
                        </a:spcBef>
                        <a:spcAft>
                          <a:spcPts val="60"/>
                        </a:spcAft>
                        <a:buFont typeface="Arial" panose="020B0604020202020204" pitchFamily="34" charset="0"/>
                        <a:buChar char="•"/>
                        <a:defRPr/>
                      </a:pPr>
                      <a:r>
                        <a:rPr lang="en-US" sz="2000" dirty="0">
                          <a:latin typeface="Times" panose="02020603050405020304" pitchFamily="18" charset="0"/>
                          <a:cs typeface="Times" panose="02020603050405020304" pitchFamily="18" charset="0"/>
                        </a:rPr>
                        <a:t>A mathematical model has been developed and the effect of voltage and feed rate on process performance has been studied. </a:t>
                      </a:r>
                    </a:p>
                    <a:p>
                      <a:pPr marL="342900" indent="-342900" algn="just">
                        <a:lnSpc>
                          <a:spcPct val="100000"/>
                        </a:lnSpc>
                        <a:spcBef>
                          <a:spcPts val="60"/>
                        </a:spcBef>
                        <a:spcAft>
                          <a:spcPts val="60"/>
                        </a:spcAft>
                        <a:buFont typeface="Arial" panose="020B0604020202020204" pitchFamily="34" charset="0"/>
                        <a:buChar char="•"/>
                        <a:defRPr/>
                      </a:pPr>
                      <a:r>
                        <a:rPr lang="en-US" sz="2000" dirty="0">
                          <a:latin typeface="Times" panose="02020603050405020304" pitchFamily="18" charset="0"/>
                          <a:cs typeface="Times" panose="02020603050405020304" pitchFamily="18" charset="0"/>
                        </a:rPr>
                        <a:t>From the result a higher pulse frequency (1 MHz) indicated smaller side and frontal gaps with sharper edges than the results at 250 KHz.</a:t>
                      </a:r>
                    </a:p>
                  </a:txBody>
                  <a:tcPr/>
                </a:tc>
                <a:extLst>
                  <a:ext uri="{0D108BD9-81ED-4DB2-BD59-A6C34878D82A}">
                    <a16:rowId xmlns:a16="http://schemas.microsoft.com/office/drawing/2014/main" val="996353974"/>
                  </a:ext>
                </a:extLst>
              </a:tr>
            </a:tbl>
          </a:graphicData>
        </a:graphic>
      </p:graphicFrame>
    </p:spTree>
    <p:extLst>
      <p:ext uri="{BB962C8B-B14F-4D97-AF65-F5344CB8AC3E}">
        <p14:creationId xmlns:p14="http://schemas.microsoft.com/office/powerpoint/2010/main" val="424641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6824-1914-F8D3-1353-AC9056B9286F}"/>
              </a:ext>
            </a:extLst>
          </p:cNvPr>
          <p:cNvSpPr>
            <a:spLocks noGrp="1"/>
          </p:cNvSpPr>
          <p:nvPr>
            <p:ph type="title"/>
          </p:nvPr>
        </p:nvSpPr>
        <p:spPr>
          <a:xfrm>
            <a:off x="581192" y="553875"/>
            <a:ext cx="11029616" cy="1013800"/>
          </a:xfrm>
        </p:spPr>
        <p:txBody>
          <a:bodyPr/>
          <a:lstStyle/>
          <a:p>
            <a:r>
              <a:rPr lang="en-IN" dirty="0">
                <a:latin typeface="Times New Roman" panose="02020603050405020304" pitchFamily="18" charset="0"/>
                <a:cs typeface="Times New Roman" panose="02020603050405020304" pitchFamily="18" charset="0"/>
              </a:rPr>
              <a:t>Literature review</a:t>
            </a:r>
            <a:endParaRPr lang="en-IN" dirty="0"/>
          </a:p>
        </p:txBody>
      </p:sp>
      <p:sp>
        <p:nvSpPr>
          <p:cNvPr id="4" name="Slide Number Placeholder 3">
            <a:extLst>
              <a:ext uri="{FF2B5EF4-FFF2-40B4-BE49-F238E27FC236}">
                <a16:creationId xmlns:a16="http://schemas.microsoft.com/office/drawing/2014/main" id="{F5822F38-57EB-505D-E1C4-4FE9C49D7192}"/>
              </a:ext>
            </a:extLst>
          </p:cNvPr>
          <p:cNvSpPr>
            <a:spLocks noGrp="1"/>
          </p:cNvSpPr>
          <p:nvPr>
            <p:ph type="sldNum" sz="quarter" idx="12"/>
          </p:nvPr>
        </p:nvSpPr>
        <p:spPr>
          <a:xfrm>
            <a:off x="11139492" y="6471614"/>
            <a:ext cx="1052508" cy="365125"/>
          </a:xfrm>
        </p:spPr>
        <p:txBody>
          <a:bodyPr/>
          <a:lstStyle/>
          <a:p>
            <a:fld id="{CF565DC8-7126-4D81-8F60-60703EC8A2BD}" type="slidenum">
              <a:rPr lang="en-IN" sz="1800" smtClean="0"/>
              <a:t>8</a:t>
            </a:fld>
            <a:endParaRPr lang="en-IN" sz="1800"/>
          </a:p>
        </p:txBody>
      </p:sp>
      <p:graphicFrame>
        <p:nvGraphicFramePr>
          <p:cNvPr id="5" name="Table 6">
            <a:extLst>
              <a:ext uri="{FF2B5EF4-FFF2-40B4-BE49-F238E27FC236}">
                <a16:creationId xmlns:a16="http://schemas.microsoft.com/office/drawing/2014/main" id="{57067B7E-DAAC-74F8-CFA9-F3B23D6BD470}"/>
              </a:ext>
            </a:extLst>
          </p:cNvPr>
          <p:cNvGraphicFramePr>
            <a:graphicFrameLocks noGrp="1"/>
          </p:cNvGraphicFramePr>
          <p:nvPr>
            <p:ph idx="1"/>
            <p:extLst>
              <p:ext uri="{D42A27DB-BD31-4B8C-83A1-F6EECF244321}">
                <p14:modId xmlns:p14="http://schemas.microsoft.com/office/powerpoint/2010/main" val="3889551825"/>
              </p:ext>
            </p:extLst>
          </p:nvPr>
        </p:nvGraphicFramePr>
        <p:xfrm>
          <a:off x="605313" y="1928653"/>
          <a:ext cx="10981373" cy="4588601"/>
        </p:xfrm>
        <a:graphic>
          <a:graphicData uri="http://schemas.openxmlformats.org/drawingml/2006/table">
            <a:tbl>
              <a:tblPr firstRow="1" bandRow="1">
                <a:tableStyleId>{5C22544A-7EE6-4342-B048-85BDC9FD1C3A}</a:tableStyleId>
              </a:tblPr>
              <a:tblGrid>
                <a:gridCol w="1888965">
                  <a:extLst>
                    <a:ext uri="{9D8B030D-6E8A-4147-A177-3AD203B41FA5}">
                      <a16:colId xmlns:a16="http://schemas.microsoft.com/office/drawing/2014/main" val="2296312808"/>
                    </a:ext>
                  </a:extLst>
                </a:gridCol>
                <a:gridCol w="9092408">
                  <a:extLst>
                    <a:ext uri="{9D8B030D-6E8A-4147-A177-3AD203B41FA5}">
                      <a16:colId xmlns:a16="http://schemas.microsoft.com/office/drawing/2014/main" val="2329188458"/>
                    </a:ext>
                  </a:extLst>
                </a:gridCol>
              </a:tblGrid>
              <a:tr h="571913">
                <a:tc>
                  <a:txBody>
                    <a:bodyPr/>
                    <a:lstStyle/>
                    <a:p>
                      <a:r>
                        <a:rPr lang="en-IN" dirty="0">
                          <a:latin typeface="Times" panose="02020603050405020304" pitchFamily="18" charset="0"/>
                          <a:cs typeface="Times" panose="02020603050405020304" pitchFamily="18" charset="0"/>
                        </a:rPr>
                        <a:t>Authors</a:t>
                      </a:r>
                    </a:p>
                  </a:txBody>
                  <a:tcPr/>
                </a:tc>
                <a:tc>
                  <a:txBody>
                    <a:bodyPr/>
                    <a:lstStyle/>
                    <a:p>
                      <a:r>
                        <a:rPr lang="en-IN" dirty="0">
                          <a:latin typeface="Times" panose="02020603050405020304" pitchFamily="18" charset="0"/>
                          <a:cs typeface="Times" panose="02020603050405020304" pitchFamily="18" charset="0"/>
                        </a:rPr>
                        <a:t>Findings and outcomes</a:t>
                      </a:r>
                    </a:p>
                  </a:txBody>
                  <a:tcPr/>
                </a:tc>
                <a:extLst>
                  <a:ext uri="{0D108BD9-81ED-4DB2-BD59-A6C34878D82A}">
                    <a16:rowId xmlns:a16="http://schemas.microsoft.com/office/drawing/2014/main" val="232490008"/>
                  </a:ext>
                </a:extLst>
              </a:tr>
              <a:tr h="2173264">
                <a:tc>
                  <a:txBody>
                    <a:bodyPr/>
                    <a:lstStyle/>
                    <a:p>
                      <a:pPr algn="ctr"/>
                      <a:endParaRPr lang="en-IN" sz="1900" dirty="0">
                        <a:latin typeface="Times New Roman" panose="02020603050405020304" pitchFamily="18" charset="0"/>
                        <a:cs typeface="Times New Roman" panose="02020603050405020304" pitchFamily="18" charset="0"/>
                      </a:endParaRPr>
                    </a:p>
                    <a:p>
                      <a:pPr algn="ctr"/>
                      <a:endParaRPr lang="en-IN" sz="1900" dirty="0">
                        <a:latin typeface="Times New Roman" panose="02020603050405020304" pitchFamily="18" charset="0"/>
                        <a:cs typeface="Times New Roman" panose="02020603050405020304" pitchFamily="18" charset="0"/>
                      </a:endParaRPr>
                    </a:p>
                    <a:p>
                      <a:pPr algn="ctr"/>
                      <a:endParaRPr lang="en-IN" sz="1900" dirty="0">
                        <a:latin typeface="Times New Roman" panose="02020603050405020304" pitchFamily="18" charset="0"/>
                        <a:cs typeface="Times New Roman" panose="02020603050405020304" pitchFamily="18" charset="0"/>
                      </a:endParaRPr>
                    </a:p>
                    <a:p>
                      <a:pPr algn="ctr"/>
                      <a:r>
                        <a:rPr lang="en-IN" sz="1900" dirty="0">
                          <a:latin typeface="Times New Roman" panose="02020603050405020304" pitchFamily="18" charset="0"/>
                          <a:cs typeface="Times New Roman" panose="02020603050405020304" pitchFamily="18" charset="0"/>
                        </a:rPr>
                        <a:t>Goel et al [5]</a:t>
                      </a:r>
                    </a:p>
                  </a:txBody>
                  <a:tcPr/>
                </a:tc>
                <a:tc>
                  <a:txBody>
                    <a:bodyPr/>
                    <a:lstStyle/>
                    <a:p>
                      <a:pPr marL="0" marR="0" lvl="0" indent="-285750" algn="just"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Experiments were conducted to obtain second order model using Central composite  rotatable design (CCRD).</a:t>
                      </a:r>
                      <a:endParaRPr kumimoji="0" lang="en-US" sz="1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85750" algn="just"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a:t>
                      </a:r>
                      <a:r>
                        <a:rPr lang="en-US" sz="1900" kern="1200" dirty="0">
                          <a:solidFill>
                            <a:schemeClr val="dk1"/>
                          </a:solidFill>
                          <a:effectLst/>
                          <a:latin typeface="Times New Roman" panose="02020603050405020304" pitchFamily="18" charset="0"/>
                          <a:ea typeface="+mn-ea"/>
                          <a:cs typeface="Times New Roman" panose="02020603050405020304" pitchFamily="18" charset="0"/>
                        </a:rPr>
                        <a:t>t was observed that MRR improved with a rise in pulse on time of ultrasonic vibrations.</a:t>
                      </a:r>
                    </a:p>
                    <a:p>
                      <a:pPr marL="0" marR="0" lvl="0" indent="-285750" algn="just"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1900" kern="1200" dirty="0">
                          <a:solidFill>
                            <a:schemeClr val="dk1"/>
                          </a:solidFill>
                          <a:effectLst/>
                          <a:latin typeface="Times New Roman" panose="02020603050405020304" pitchFamily="18" charset="0"/>
                          <a:ea typeface="+mn-ea"/>
                          <a:cs typeface="Times New Roman" panose="02020603050405020304" pitchFamily="18" charset="0"/>
                        </a:rPr>
                        <a:t>The hole taper decreased with the rise in pulse on time. </a:t>
                      </a:r>
                    </a:p>
                    <a:p>
                      <a:pPr marL="0" marR="0" lvl="0" indent="-285750" algn="just"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1900" kern="1200" dirty="0">
                          <a:solidFill>
                            <a:schemeClr val="dk1"/>
                          </a:solidFill>
                          <a:effectLst/>
                          <a:latin typeface="Times New Roman" panose="02020603050405020304" pitchFamily="18" charset="0"/>
                          <a:ea typeface="+mn-ea"/>
                          <a:cs typeface="Times New Roman" panose="02020603050405020304" pitchFamily="18" charset="0"/>
                        </a:rPr>
                        <a:t>It was concluded that combining ultrasonic vibrations with the Jet-ECMD resulted in an enhancement of the process.</a:t>
                      </a:r>
                      <a:endParaRPr lang="en-IN" sz="19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52688716"/>
                  </a:ext>
                </a:extLst>
              </a:tr>
              <a:tr h="1843424">
                <a:tc>
                  <a:txBody>
                    <a:bodyPr/>
                    <a:lstStyle/>
                    <a:p>
                      <a:endParaRPr lang="en-IN" sz="1900" dirty="0">
                        <a:latin typeface="Times New Roman" panose="02020603050405020304" pitchFamily="18" charset="0"/>
                        <a:cs typeface="Times New Roman" panose="02020603050405020304" pitchFamily="18" charset="0"/>
                      </a:endParaRPr>
                    </a:p>
                    <a:p>
                      <a:endParaRPr lang="en-IN" sz="1900" dirty="0">
                        <a:latin typeface="Times New Roman" panose="02020603050405020304" pitchFamily="18" charset="0"/>
                        <a:cs typeface="Times New Roman" panose="02020603050405020304" pitchFamily="18" charset="0"/>
                      </a:endParaRPr>
                    </a:p>
                    <a:p>
                      <a:r>
                        <a:rPr lang="en-IN" sz="1900" dirty="0">
                          <a:latin typeface="Times New Roman" panose="02020603050405020304" pitchFamily="18" charset="0"/>
                          <a:cs typeface="Times New Roman" panose="02020603050405020304" pitchFamily="18" charset="0"/>
                        </a:rPr>
                        <a:t>    </a:t>
                      </a:r>
                    </a:p>
                    <a:p>
                      <a:r>
                        <a:rPr lang="en-IN" sz="1900" dirty="0">
                          <a:latin typeface="Times New Roman" panose="02020603050405020304" pitchFamily="18" charset="0"/>
                          <a:cs typeface="Times New Roman" panose="02020603050405020304" pitchFamily="18" charset="0"/>
                        </a:rPr>
                        <a:t> Madhan et al [6]</a:t>
                      </a:r>
                    </a:p>
                  </a:txBody>
                  <a:tcPr/>
                </a:tc>
                <a:tc>
                  <a:txBody>
                    <a:bodyPr/>
                    <a:lstStyle/>
                    <a:p>
                      <a:pPr marL="0" marR="0" lvl="0" indent="-285750" algn="just"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1900" kern="1200" dirty="0">
                          <a:solidFill>
                            <a:schemeClr val="dk1"/>
                          </a:solidFill>
                          <a:effectLst/>
                          <a:latin typeface="Times New Roman" panose="02020603050405020304" pitchFamily="18" charset="0"/>
                          <a:ea typeface="+mn-ea"/>
                          <a:cs typeface="Times New Roman" panose="02020603050405020304" pitchFamily="18" charset="0"/>
                        </a:rPr>
                        <a:t>The comparison of Austenitic nickel chromium based super alloys - Inconel 625 and Inconel 718 from output response MRR in Micro ECM was done.</a:t>
                      </a:r>
                      <a:endParaRPr kumimoji="0" lang="en-US" sz="1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285750" algn="just"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Regression analysis and ANOVA were done on the experimental results.</a:t>
                      </a:r>
                    </a:p>
                    <a:p>
                      <a:pPr marL="0" marR="0" lvl="0" indent="-285750" algn="just"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Inconel 625 alloy had faster machining rate compared to Inconel718 alloy and it was also concluded that the MRR of alloy increases with nickel content. </a:t>
                      </a:r>
                    </a:p>
                  </a:txBody>
                  <a:tcPr/>
                </a:tc>
                <a:extLst>
                  <a:ext uri="{0D108BD9-81ED-4DB2-BD59-A6C34878D82A}">
                    <a16:rowId xmlns:a16="http://schemas.microsoft.com/office/drawing/2014/main" val="996353974"/>
                  </a:ext>
                </a:extLst>
              </a:tr>
            </a:tbl>
          </a:graphicData>
        </a:graphic>
      </p:graphicFrame>
      <p:sp>
        <p:nvSpPr>
          <p:cNvPr id="6" name="TextBox 5">
            <a:extLst>
              <a:ext uri="{FF2B5EF4-FFF2-40B4-BE49-F238E27FC236}">
                <a16:creationId xmlns:a16="http://schemas.microsoft.com/office/drawing/2014/main" id="{59B933AD-D59B-6CC0-9740-8EDAF52366FA}"/>
              </a:ext>
            </a:extLst>
          </p:cNvPr>
          <p:cNvSpPr txBox="1"/>
          <p:nvPr/>
        </p:nvSpPr>
        <p:spPr>
          <a:xfrm>
            <a:off x="4358640" y="1044455"/>
            <a:ext cx="1391728" cy="523220"/>
          </a:xfrm>
          <a:prstGeom prst="rect">
            <a:avLst/>
          </a:prstGeom>
          <a:noFill/>
        </p:spPr>
        <p:txBody>
          <a:bodyPr wrap="none" rtlCol="0">
            <a:spAutoFit/>
          </a:bodyPr>
          <a:lstStyle/>
          <a:p>
            <a:r>
              <a:rPr lang="en-IN" sz="2800" dirty="0">
                <a:solidFill>
                  <a:schemeClr val="bg1"/>
                </a:solidFill>
                <a:latin typeface="Times" panose="02020603050405020304" pitchFamily="18" charset="0"/>
                <a:cs typeface="Times" panose="02020603050405020304" pitchFamily="18" charset="0"/>
              </a:rPr>
              <a:t>(Contd.)</a:t>
            </a:r>
          </a:p>
        </p:txBody>
      </p:sp>
    </p:spTree>
    <p:extLst>
      <p:ext uri="{BB962C8B-B14F-4D97-AF65-F5344CB8AC3E}">
        <p14:creationId xmlns:p14="http://schemas.microsoft.com/office/powerpoint/2010/main" val="1637613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0F8D-A36C-405C-A303-4EDF0D926AD9}"/>
              </a:ext>
            </a:extLst>
          </p:cNvPr>
          <p:cNvSpPr>
            <a:spLocks noGrp="1"/>
          </p:cNvSpPr>
          <p:nvPr>
            <p:ph type="title"/>
          </p:nvPr>
        </p:nvSpPr>
        <p:spPr>
          <a:xfrm>
            <a:off x="581192" y="440450"/>
            <a:ext cx="11029616" cy="1013800"/>
          </a:xfrm>
        </p:spPr>
        <p:txBody>
          <a:bodyPr/>
          <a:lstStyle/>
          <a:p>
            <a:r>
              <a:rPr lang="en-IN"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1DC691F8-B969-4EFC-BB19-92D86B755EE4}"/>
              </a:ext>
            </a:extLst>
          </p:cNvPr>
          <p:cNvSpPr>
            <a:spLocks noGrp="1"/>
          </p:cNvSpPr>
          <p:nvPr>
            <p:ph idx="1"/>
          </p:nvPr>
        </p:nvSpPr>
        <p:spPr>
          <a:xfrm>
            <a:off x="581192" y="1819374"/>
            <a:ext cx="10523583" cy="4430598"/>
          </a:xfrm>
        </p:spPr>
        <p:txBody>
          <a:bodyPr>
            <a:normAutofit fontScale="85000" lnSpcReduction="10000"/>
          </a:bodyPr>
          <a:lstStyle/>
          <a:p>
            <a:pPr marL="342900" lvl="0" indent="-342900">
              <a:lnSpc>
                <a:spcPct val="150000"/>
              </a:lnSpc>
              <a:spcAft>
                <a:spcPts val="800"/>
              </a:spcAft>
              <a:buFont typeface="Wingdings 2" panose="05020102010507070707" pitchFamily="18" charset="2"/>
              <a:buChar char=""/>
              <a:tabLst>
                <a:tab pos="457200" algn="l"/>
              </a:tabLs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To formulate analytical model towards calculation of MRR and overcut in electro jet drilling under the application of ultrasonic vibration to the workpiece and feed rate to the tool.</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2" panose="05020102010507070707" pitchFamily="18" charset="2"/>
              <a:buChar char=""/>
              <a:tabLst>
                <a:tab pos="457200" algn="l"/>
              </a:tabLs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To investigate the effect of pulsed power supply and application of ultrasonic vibrations in Electro-jet drilling.</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Wingdings 2" panose="050201020105070707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study the effect of the process parameters like pulse frequency, Duty cycle, and Ultrasonic vibration frequency on machining performance (MRR, hole diameter and overcut)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Optimization of the process through regression analysis using Response Surface Methodology.</a:t>
            </a:r>
          </a:p>
        </p:txBody>
      </p:sp>
      <p:sp>
        <p:nvSpPr>
          <p:cNvPr id="4" name="Slide Number Placeholder 3">
            <a:extLst>
              <a:ext uri="{FF2B5EF4-FFF2-40B4-BE49-F238E27FC236}">
                <a16:creationId xmlns:a16="http://schemas.microsoft.com/office/drawing/2014/main" id="{E06372D3-C515-43E6-8853-71874F38B2A5}"/>
              </a:ext>
            </a:extLst>
          </p:cNvPr>
          <p:cNvSpPr>
            <a:spLocks noGrp="1"/>
          </p:cNvSpPr>
          <p:nvPr>
            <p:ph type="sldNum" sz="quarter" idx="12"/>
          </p:nvPr>
        </p:nvSpPr>
        <p:spPr>
          <a:xfrm>
            <a:off x="11139492" y="6492875"/>
            <a:ext cx="1052508" cy="365125"/>
          </a:xfrm>
        </p:spPr>
        <p:txBody>
          <a:bodyPr/>
          <a:lstStyle/>
          <a:p>
            <a:fld id="{CF565DC8-7126-4D81-8F60-60703EC8A2BD}" type="slidenum">
              <a:rPr lang="en-IN" sz="1800" smtClean="0"/>
              <a:t>9</a:t>
            </a:fld>
            <a:endParaRPr lang="en-IN" sz="1800"/>
          </a:p>
        </p:txBody>
      </p:sp>
    </p:spTree>
    <p:extLst>
      <p:ext uri="{BB962C8B-B14F-4D97-AF65-F5344CB8AC3E}">
        <p14:creationId xmlns:p14="http://schemas.microsoft.com/office/powerpoint/2010/main" val="245143942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21189</TotalTime>
  <Words>5102</Words>
  <Application>Microsoft Office PowerPoint</Application>
  <PresentationFormat>Widescreen</PresentationFormat>
  <Paragraphs>694</Paragraphs>
  <Slides>46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Cambria</vt:lpstr>
      <vt:lpstr>Cambria Math</vt:lpstr>
      <vt:lpstr>Georgia</vt:lpstr>
      <vt:lpstr>Gill Sans MT</vt:lpstr>
      <vt:lpstr>Times</vt:lpstr>
      <vt:lpstr>Times New Roman</vt:lpstr>
      <vt:lpstr>Wingdings</vt:lpstr>
      <vt:lpstr>Wingdings 2</vt:lpstr>
      <vt:lpstr>Dividend</vt:lpstr>
      <vt:lpstr>Ultrasonic vibration assisted Electro-jet machining for macro to micro-Drilling  applications of metal sheets/foils</vt:lpstr>
      <vt:lpstr>CONTENTS</vt:lpstr>
      <vt:lpstr>introduction</vt:lpstr>
      <vt:lpstr>Why electro-chemical MACHINING </vt:lpstr>
      <vt:lpstr>Why ultrasonic vibrations</vt:lpstr>
      <vt:lpstr>Literature review (state of art)</vt:lpstr>
      <vt:lpstr>Literature review (pulse dc and UV assisted)</vt:lpstr>
      <vt:lpstr>Literature review</vt:lpstr>
      <vt:lpstr>objectives</vt:lpstr>
      <vt:lpstr>PowerPoint Presentation</vt:lpstr>
      <vt:lpstr>Analytical model (Nomenclature) </vt:lpstr>
      <vt:lpstr>Analytical model </vt:lpstr>
      <vt:lpstr>Analytical model </vt:lpstr>
      <vt:lpstr>Analytical model (Overcut calculation)</vt:lpstr>
      <vt:lpstr>Validation of the Model equation of MRR</vt:lpstr>
      <vt:lpstr>Experimental setup</vt:lpstr>
      <vt:lpstr>Experimental setup (POWER SUPPLY SYSTEM)</vt:lpstr>
      <vt:lpstr>Experimental setup (UV Setup)</vt:lpstr>
      <vt:lpstr>Complete Experimental setup</vt:lpstr>
      <vt:lpstr>Experimental results</vt:lpstr>
      <vt:lpstr>PowerPoint Presentation</vt:lpstr>
      <vt:lpstr>Experimental vs theoretical % change in mrr </vt:lpstr>
      <vt:lpstr>Effect on individual parameters on Overcut</vt:lpstr>
      <vt:lpstr>Optimisation through RSM</vt:lpstr>
      <vt:lpstr>Optimisation using RSM</vt:lpstr>
      <vt:lpstr>Analysis of variance</vt:lpstr>
      <vt:lpstr>Regression model (aluminium)</vt:lpstr>
      <vt:lpstr>Regression model (Inconel)</vt:lpstr>
      <vt:lpstr>Validation of the model</vt:lpstr>
      <vt:lpstr>PowerPoint Presentation</vt:lpstr>
      <vt:lpstr>3-D Surface plot for MRR vs two factors for Aluminium sheet</vt:lpstr>
      <vt:lpstr>3-D Surface plot for Hole diameter vs two factors for Aluminium sheet </vt:lpstr>
      <vt:lpstr>3-D Surface plot for Overcut vs two factors for Aluminium sheet</vt:lpstr>
      <vt:lpstr>PowerPoint Presentation</vt:lpstr>
      <vt:lpstr>3-D Surface plot for all Responses vs two factors for Inconel sheet</vt:lpstr>
      <vt:lpstr>Optimisation of the model</vt:lpstr>
      <vt:lpstr>conclusions</vt:lpstr>
      <vt:lpstr>FUTURE WORK</vt:lpstr>
      <vt:lpstr>ACKNOWLEDGEMENT</vt:lpstr>
      <vt:lpstr>REFERENCES</vt:lpstr>
      <vt:lpstr>references</vt:lpstr>
      <vt:lpstr>PowerPoint Presentation</vt:lpstr>
      <vt:lpstr>Analytical model (matlab)</vt:lpstr>
      <vt:lpstr>Analytical model</vt:lpstr>
      <vt:lpstr>ANALYTICAL MODEL</vt:lpstr>
      <vt:lpstr>Response surface methodology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and Experimental analysis of ECM of turned parts for high Surface Characteristics</dc:title>
  <dc:creator>D Krishna Vamsi</dc:creator>
  <cp:lastModifiedBy>krishna vamsi</cp:lastModifiedBy>
  <cp:revision>620</cp:revision>
  <dcterms:created xsi:type="dcterms:W3CDTF">2021-09-14T15:36:24Z</dcterms:created>
  <dcterms:modified xsi:type="dcterms:W3CDTF">2022-06-20T09:22:12Z</dcterms:modified>
</cp:coreProperties>
</file>